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59" r:id="rId5"/>
    <p:sldId id="257" r:id="rId6"/>
    <p:sldId id="260" r:id="rId7"/>
    <p:sldId id="261"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340" r:id="rId36"/>
    <p:sldId id="341" r:id="rId37"/>
    <p:sldId id="342" r:id="rId38"/>
    <p:sldId id="343" r:id="rId39"/>
    <p:sldId id="291" r:id="rId40"/>
    <p:sldId id="292" r:id="rId41"/>
    <p:sldId id="293" r:id="rId42"/>
    <p:sldId id="294" r:id="rId43"/>
    <p:sldId id="295" r:id="rId44"/>
    <p:sldId id="296" r:id="rId45"/>
    <p:sldId id="344" r:id="rId46"/>
    <p:sldId id="345" r:id="rId47"/>
    <p:sldId id="346" r:id="rId48"/>
    <p:sldId id="347" r:id="rId49"/>
    <p:sldId id="348"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9" r:id="rId86"/>
    <p:sldId id="335" r:id="rId87"/>
    <p:sldId id="336" r:id="rId88"/>
    <p:sldId id="337" r:id="rId89"/>
    <p:sldId id="338" r:id="rId90"/>
    <p:sldId id="349" r:id="rId91"/>
    <p:sldId id="350" r:id="rId92"/>
    <p:sldId id="351"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DAD4-973F-667D-F8C6-6B0013515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54DA75-0492-9232-48B3-AB5F8E0577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ED0198-2D8D-8244-F764-4787D12E7C3A}"/>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48CE52B7-6E33-9744-25D0-14BD53B63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18BFFC-29F8-F84B-81DC-75B2F375CD73}"/>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2343448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ADBC1-AD54-3B83-65E4-41A2475F44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C7BBFF-FB7F-06CB-32B1-AA71FC307F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855A04-0867-405C-2219-D83CBFBB2F94}"/>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CCB079E2-1CE7-E222-063B-0F11CF96F0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2C4ADC-9A00-947C-A854-E2E49FE46813}"/>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384343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9F89AE-7D41-7F99-8E83-0F38F019C8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40C5E4-11C6-06CC-CAD4-ED1AA3740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444A05-0EBC-EEAD-2D52-90D5AA31DD06}"/>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8102A83F-14E6-0DFF-E3CD-5A2CD6568F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C30F50-1BEC-8DD2-0CBD-719F2B9766BB}"/>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4050501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74A8-5861-0230-5417-83235BF775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4A4669-D554-9712-E306-4DB0ACDB61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A331D3-219E-7BDC-EEDC-47A909A2800D}"/>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3856FB90-CFA5-8484-7BB1-94EEFA423E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50A313-D691-98FB-8467-7561CB7415E1}"/>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4070030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72EE-E5BB-AFD6-10CF-7A016E16D9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764D38-C7C5-7FB4-9875-F880060985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782D6C-CA4E-0CA1-CBC0-D37BEF344673}"/>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4EED09F0-C0CB-DB66-A6A6-708737886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0E05CA-903D-FAFF-3F92-90FBC189FEFA}"/>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59406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79BB-D311-28E3-2990-7E4354572B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CBC34B-4D95-43F1-9E33-AA652A783F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762BF7-62D8-8908-6A7C-65B425F6AE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A90941-CEB5-1BA7-7A56-63FC824A9B20}"/>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6" name="Footer Placeholder 5">
            <a:extLst>
              <a:ext uri="{FF2B5EF4-FFF2-40B4-BE49-F238E27FC236}">
                <a16:creationId xmlns:a16="http://schemas.microsoft.com/office/drawing/2014/main" id="{48F4DB1D-B59D-3836-2DCC-A28C24E3BB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C0D541-38D1-F981-D1BE-0EF45F55B6F0}"/>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79262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D5D1-D958-67A8-561A-FCC0B7961D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EAECD9-541F-DE05-928F-5AD39010C5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CB5724-4170-7DF4-C845-38C6C4DC6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B239AD-FB41-6B6A-D727-E0ED9001A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6E9A6C-C0C1-9CFA-7FA0-93ADC8FE20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FF39EC0-41ED-B613-BD6A-46692DF388D5}"/>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8" name="Footer Placeholder 7">
            <a:extLst>
              <a:ext uri="{FF2B5EF4-FFF2-40B4-BE49-F238E27FC236}">
                <a16:creationId xmlns:a16="http://schemas.microsoft.com/office/drawing/2014/main" id="{6B894489-971B-C9B9-1FD6-40990822B4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8CAAF1-5B64-16BC-501D-8B8C3EBA83A3}"/>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28485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2918-61A7-AA13-38F3-D3971D4757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3E53F7-3FC6-972B-1F96-D3FF9B83BD60}"/>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4" name="Footer Placeholder 3">
            <a:extLst>
              <a:ext uri="{FF2B5EF4-FFF2-40B4-BE49-F238E27FC236}">
                <a16:creationId xmlns:a16="http://schemas.microsoft.com/office/drawing/2014/main" id="{D1FDA5A1-9DA5-5637-D810-BAF3E06CAF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B92FF3-AF0A-E4D4-3483-479C1051E9CD}"/>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4045596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8874A-B372-BE5A-60A1-760B22AA6610}"/>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3" name="Footer Placeholder 2">
            <a:extLst>
              <a:ext uri="{FF2B5EF4-FFF2-40B4-BE49-F238E27FC236}">
                <a16:creationId xmlns:a16="http://schemas.microsoft.com/office/drawing/2014/main" id="{4F2877A8-9A04-CC3B-ABFD-E83C7A4714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01A6E5-5572-68AE-EC96-C09CFF4F49C4}"/>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71455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658B-1A64-2633-4BD3-11485C652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C9193F-4656-382E-4E12-ABD22EAC6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310597-D80F-A084-34D1-C1ACC33BB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F0E4BA-2BBC-FC77-1512-DC521A371C2C}"/>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6" name="Footer Placeholder 5">
            <a:extLst>
              <a:ext uri="{FF2B5EF4-FFF2-40B4-BE49-F238E27FC236}">
                <a16:creationId xmlns:a16="http://schemas.microsoft.com/office/drawing/2014/main" id="{3C659BF5-3FB7-00B7-6E34-9E62C205E4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BF8AA2-D982-788B-9FA7-06CC15001C01}"/>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795275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2A44-D283-89E7-F7EB-FD3DA12EB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7792F5-6B59-FBF9-EFF7-524D85E8D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BBDBF1-2802-102E-797A-A62A554AE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ED1AA-D13F-A75D-5891-7E4ADFE43798}"/>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6" name="Footer Placeholder 5">
            <a:extLst>
              <a:ext uri="{FF2B5EF4-FFF2-40B4-BE49-F238E27FC236}">
                <a16:creationId xmlns:a16="http://schemas.microsoft.com/office/drawing/2014/main" id="{42B84E30-6437-F84C-D63A-DAADDD211B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F8D4E4-07C2-2B81-4508-64A43FB62CFF}"/>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215787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D96C91-88E9-A95D-5A45-DCD464275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882D0D-E97E-1586-1C95-3A657DEC39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CB2636-96B5-B8D5-67CE-9DFE22E23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E78471D8-802F-C9CE-C9FC-E7B93AA35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F79F26-6785-7758-036C-73DAFC79CB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83170-1290-4FFF-9171-B9324B211DDF}" type="slidenum">
              <a:rPr lang="en-IN" smtClean="0"/>
              <a:t>‹#›</a:t>
            </a:fld>
            <a:endParaRPr lang="en-IN"/>
          </a:p>
        </p:txBody>
      </p:sp>
    </p:spTree>
    <p:extLst>
      <p:ext uri="{BB962C8B-B14F-4D97-AF65-F5344CB8AC3E}">
        <p14:creationId xmlns:p14="http://schemas.microsoft.com/office/powerpoint/2010/main" val="2670203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1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2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13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3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3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4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4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4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4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017-CFBC-4ECB-13C4-E6C54BBFD472}"/>
              </a:ext>
            </a:extLst>
          </p:cNvPr>
          <p:cNvSpPr>
            <a:spLocks noGrp="1"/>
          </p:cNvSpPr>
          <p:nvPr>
            <p:ph type="ctrTitle"/>
          </p:nvPr>
        </p:nvSpPr>
        <p:spPr>
          <a:xfrm>
            <a:off x="1524000" y="1122363"/>
            <a:ext cx="9144000" cy="1655762"/>
          </a:xfrm>
        </p:spPr>
        <p:txBody>
          <a:bodyPr/>
          <a:lstStyle/>
          <a:p>
            <a:r>
              <a:rPr lang="en-US" b="1" dirty="0">
                <a:latin typeface="Times New Roman" panose="02020603050405020304" pitchFamily="18" charset="0"/>
                <a:cs typeface="Times New Roman" panose="02020603050405020304" pitchFamily="18" charset="0"/>
              </a:rPr>
              <a:t>Machine Learning</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9AEEE3B-481F-F1E9-8ABB-738186F4458A}"/>
              </a:ext>
            </a:extLst>
          </p:cNvPr>
          <p:cNvSpPr>
            <a:spLocks noGrp="1"/>
          </p:cNvSpPr>
          <p:nvPr>
            <p:ph type="subTitle" idx="1"/>
          </p:nvPr>
        </p:nvSpPr>
        <p:spPr>
          <a:xfrm>
            <a:off x="1524000" y="4079876"/>
            <a:ext cx="9144000" cy="1177924"/>
          </a:xfrm>
        </p:spPr>
        <p:txBody>
          <a:bodyPr/>
          <a:lstStyle/>
          <a:p>
            <a:r>
              <a:rPr lang="en-US" b="1" dirty="0">
                <a:latin typeface="Times New Roman" panose="02020603050405020304" pitchFamily="18" charset="0"/>
                <a:cs typeface="Times New Roman" panose="02020603050405020304" pitchFamily="18" charset="0"/>
              </a:rPr>
              <a:t>Unit – 1 – [Part 1]</a:t>
            </a:r>
          </a:p>
          <a:p>
            <a:r>
              <a:rPr lang="en-US" b="1" dirty="0">
                <a:latin typeface="Times New Roman" panose="02020603050405020304" pitchFamily="18" charset="0"/>
                <a:cs typeface="Times New Roman" panose="02020603050405020304" pitchFamily="18" charset="0"/>
              </a:rPr>
              <a:t>Introduction to Machine Learning</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7209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E046-65B7-F183-5337-079B385E96B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4CBDB68-A026-7A2A-2CDE-6C70BDB2485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0FCA8B9-F000-B663-CA08-F0B539A97D7E}"/>
              </a:ext>
            </a:extLst>
          </p:cNvPr>
          <p:cNvPicPr>
            <a:picLocks noChangeAspect="1"/>
          </p:cNvPicPr>
          <p:nvPr/>
        </p:nvPicPr>
        <p:blipFill>
          <a:blip r:embed="rId2"/>
          <a:stretch>
            <a:fillRect/>
          </a:stretch>
        </p:blipFill>
        <p:spPr>
          <a:xfrm>
            <a:off x="0" y="364173"/>
            <a:ext cx="10705514" cy="1802252"/>
          </a:xfrm>
          <a:prstGeom prst="rect">
            <a:avLst/>
          </a:prstGeom>
        </p:spPr>
      </p:pic>
      <p:pic>
        <p:nvPicPr>
          <p:cNvPr id="7" name="Picture 6">
            <a:extLst>
              <a:ext uri="{FF2B5EF4-FFF2-40B4-BE49-F238E27FC236}">
                <a16:creationId xmlns:a16="http://schemas.microsoft.com/office/drawing/2014/main" id="{4ADACD3D-B154-9342-AAEB-C0645B35CB24}"/>
              </a:ext>
            </a:extLst>
          </p:cNvPr>
          <p:cNvPicPr>
            <a:picLocks noChangeAspect="1"/>
          </p:cNvPicPr>
          <p:nvPr/>
        </p:nvPicPr>
        <p:blipFill>
          <a:blip r:embed="rId3"/>
          <a:stretch>
            <a:fillRect/>
          </a:stretch>
        </p:blipFill>
        <p:spPr>
          <a:xfrm>
            <a:off x="390379" y="2284096"/>
            <a:ext cx="3154679" cy="4448280"/>
          </a:xfrm>
          <a:prstGeom prst="rect">
            <a:avLst/>
          </a:prstGeom>
        </p:spPr>
      </p:pic>
    </p:spTree>
    <p:extLst>
      <p:ext uri="{BB962C8B-B14F-4D97-AF65-F5344CB8AC3E}">
        <p14:creationId xmlns:p14="http://schemas.microsoft.com/office/powerpoint/2010/main" val="41088465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9905-FCE3-98FC-2F2E-928020BE03AE}"/>
              </a:ext>
            </a:extLst>
          </p:cNvPr>
          <p:cNvSpPr>
            <a:spLocks noGrp="1"/>
          </p:cNvSpPr>
          <p:nvPr>
            <p:ph type="title"/>
          </p:nvPr>
        </p:nvSpPr>
        <p:spPr>
          <a:xfrm>
            <a:off x="154745" y="1"/>
            <a:ext cx="11199055" cy="815925"/>
          </a:xfrm>
        </p:spPr>
        <p:txBody>
          <a:bodyPr>
            <a:normAutofit/>
          </a:bodyPr>
          <a:lstStyle/>
          <a:p>
            <a:r>
              <a:rPr lang="en-IN" sz="3600" b="1" dirty="0">
                <a:latin typeface="Times New Roman" panose="02020603050405020304" pitchFamily="18" charset="0"/>
                <a:cs typeface="Times New Roman" panose="02020603050405020304" pitchFamily="18" charset="0"/>
              </a:rPr>
              <a:t>2.  Association</a:t>
            </a:r>
          </a:p>
        </p:txBody>
      </p:sp>
      <p:sp>
        <p:nvSpPr>
          <p:cNvPr id="3" name="Content Placeholder 2">
            <a:extLst>
              <a:ext uri="{FF2B5EF4-FFF2-40B4-BE49-F238E27FC236}">
                <a16:creationId xmlns:a16="http://schemas.microsoft.com/office/drawing/2014/main" id="{4CBC52DE-452B-A46E-0125-4AB6E7445CD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D72ECE9-0B28-644D-EC01-6E8612CD9636}"/>
              </a:ext>
            </a:extLst>
          </p:cNvPr>
          <p:cNvPicPr>
            <a:picLocks noChangeAspect="1"/>
          </p:cNvPicPr>
          <p:nvPr/>
        </p:nvPicPr>
        <p:blipFill>
          <a:blip r:embed="rId2"/>
          <a:stretch>
            <a:fillRect/>
          </a:stretch>
        </p:blipFill>
        <p:spPr>
          <a:xfrm>
            <a:off x="154744" y="681037"/>
            <a:ext cx="9913643" cy="6176962"/>
          </a:xfrm>
          <a:prstGeom prst="rect">
            <a:avLst/>
          </a:prstGeom>
        </p:spPr>
      </p:pic>
    </p:spTree>
    <p:extLst>
      <p:ext uri="{BB962C8B-B14F-4D97-AF65-F5344CB8AC3E}">
        <p14:creationId xmlns:p14="http://schemas.microsoft.com/office/powerpoint/2010/main" val="1779758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191E-65A2-6D5D-CB1E-95DBD235CE1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FB317E5-A0B3-4F18-E015-D2FDF5E9478F}"/>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017256BE-AFFE-EA78-DDD7-0569E640F51F}"/>
              </a:ext>
            </a:extLst>
          </p:cNvPr>
          <p:cNvPicPr>
            <a:picLocks noChangeAspect="1"/>
          </p:cNvPicPr>
          <p:nvPr/>
        </p:nvPicPr>
        <p:blipFill>
          <a:blip r:embed="rId2"/>
          <a:stretch>
            <a:fillRect/>
          </a:stretch>
        </p:blipFill>
        <p:spPr>
          <a:xfrm>
            <a:off x="0" y="1069826"/>
            <a:ext cx="12192000" cy="4718349"/>
          </a:xfrm>
          <a:prstGeom prst="rect">
            <a:avLst/>
          </a:prstGeom>
        </p:spPr>
      </p:pic>
    </p:spTree>
    <p:extLst>
      <p:ext uri="{BB962C8B-B14F-4D97-AF65-F5344CB8AC3E}">
        <p14:creationId xmlns:p14="http://schemas.microsoft.com/office/powerpoint/2010/main" val="10337300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FD9E-C751-5A24-FF70-7F4E355582A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3D21D30-F278-5B38-8A98-6F42E637E99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8A300F0-D3D1-3ADE-7EB6-7F0C5367804C}"/>
              </a:ext>
            </a:extLst>
          </p:cNvPr>
          <p:cNvPicPr>
            <a:picLocks noChangeAspect="1"/>
          </p:cNvPicPr>
          <p:nvPr/>
        </p:nvPicPr>
        <p:blipFill>
          <a:blip r:embed="rId2"/>
          <a:stretch>
            <a:fillRect/>
          </a:stretch>
        </p:blipFill>
        <p:spPr>
          <a:xfrm>
            <a:off x="123531" y="196947"/>
            <a:ext cx="11621033" cy="6541477"/>
          </a:xfrm>
          <a:prstGeom prst="rect">
            <a:avLst/>
          </a:prstGeom>
        </p:spPr>
      </p:pic>
    </p:spTree>
    <p:extLst>
      <p:ext uri="{BB962C8B-B14F-4D97-AF65-F5344CB8AC3E}">
        <p14:creationId xmlns:p14="http://schemas.microsoft.com/office/powerpoint/2010/main" val="3968203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7F048-509E-338C-C8F0-98A94D4A158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ACDA681-4FB5-AD9D-FA9E-59163048091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D4E0600-9E58-A309-0C0A-D6A06D9DCE5B}"/>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4525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372A-257B-EBDD-3C6D-0C0A85A6F8C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66B9D4B-824F-E4D0-66A9-8BCE92448A6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4983BD7-EE52-8A83-8940-EFA512FE3C4E}"/>
              </a:ext>
            </a:extLst>
          </p:cNvPr>
          <p:cNvPicPr>
            <a:picLocks noChangeAspect="1"/>
          </p:cNvPicPr>
          <p:nvPr/>
        </p:nvPicPr>
        <p:blipFill>
          <a:blip r:embed="rId2"/>
          <a:stretch>
            <a:fillRect/>
          </a:stretch>
        </p:blipFill>
        <p:spPr>
          <a:xfrm>
            <a:off x="0" y="0"/>
            <a:ext cx="12140173" cy="6858000"/>
          </a:xfrm>
          <a:prstGeom prst="rect">
            <a:avLst/>
          </a:prstGeom>
        </p:spPr>
      </p:pic>
    </p:spTree>
    <p:extLst>
      <p:ext uri="{BB962C8B-B14F-4D97-AF65-F5344CB8AC3E}">
        <p14:creationId xmlns:p14="http://schemas.microsoft.com/office/powerpoint/2010/main" val="2474627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5438-53B7-D675-CFDB-E66CE49708F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67CAF1A-42EF-B906-99AB-BCB3EAE39A76}"/>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2AD4A20B-8250-CA4D-4738-D8ECCE15C22B}"/>
              </a:ext>
            </a:extLst>
          </p:cNvPr>
          <p:cNvPicPr>
            <a:picLocks noChangeAspect="1"/>
          </p:cNvPicPr>
          <p:nvPr/>
        </p:nvPicPr>
        <p:blipFill>
          <a:blip r:embed="rId2"/>
          <a:stretch>
            <a:fillRect/>
          </a:stretch>
        </p:blipFill>
        <p:spPr>
          <a:xfrm>
            <a:off x="33337" y="1"/>
            <a:ext cx="12125325" cy="6858000"/>
          </a:xfrm>
          <a:prstGeom prst="rect">
            <a:avLst/>
          </a:prstGeom>
        </p:spPr>
      </p:pic>
    </p:spTree>
    <p:extLst>
      <p:ext uri="{BB962C8B-B14F-4D97-AF65-F5344CB8AC3E}">
        <p14:creationId xmlns:p14="http://schemas.microsoft.com/office/powerpoint/2010/main" val="1953037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0C6B-109F-EE85-F02E-974CABA451F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B662487-1273-3D9F-B00D-092213CEC34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4B6DF1A-93F0-9617-1CA2-CB3EC8A02530}"/>
              </a:ext>
            </a:extLst>
          </p:cNvPr>
          <p:cNvPicPr>
            <a:picLocks noChangeAspect="1"/>
          </p:cNvPicPr>
          <p:nvPr/>
        </p:nvPicPr>
        <p:blipFill>
          <a:blip r:embed="rId2"/>
          <a:stretch>
            <a:fillRect/>
          </a:stretch>
        </p:blipFill>
        <p:spPr>
          <a:xfrm>
            <a:off x="0" y="-11882"/>
            <a:ext cx="12192000" cy="6881763"/>
          </a:xfrm>
          <a:prstGeom prst="rect">
            <a:avLst/>
          </a:prstGeom>
        </p:spPr>
      </p:pic>
    </p:spTree>
    <p:extLst>
      <p:ext uri="{BB962C8B-B14F-4D97-AF65-F5344CB8AC3E}">
        <p14:creationId xmlns:p14="http://schemas.microsoft.com/office/powerpoint/2010/main" val="34039971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68FE-0F27-D761-3777-4241849582A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1DA33AC-08AF-35AC-14E4-08315B1A2E5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FDF556B-B736-B16C-0D55-2B5EC67CFF42}"/>
              </a:ext>
            </a:extLst>
          </p:cNvPr>
          <p:cNvPicPr>
            <a:picLocks noChangeAspect="1"/>
          </p:cNvPicPr>
          <p:nvPr/>
        </p:nvPicPr>
        <p:blipFill>
          <a:blip r:embed="rId2"/>
          <a:stretch>
            <a:fillRect/>
          </a:stretch>
        </p:blipFill>
        <p:spPr>
          <a:xfrm>
            <a:off x="0" y="67163"/>
            <a:ext cx="10972800" cy="6685163"/>
          </a:xfrm>
          <a:prstGeom prst="rect">
            <a:avLst/>
          </a:prstGeom>
        </p:spPr>
      </p:pic>
    </p:spTree>
    <p:extLst>
      <p:ext uri="{BB962C8B-B14F-4D97-AF65-F5344CB8AC3E}">
        <p14:creationId xmlns:p14="http://schemas.microsoft.com/office/powerpoint/2010/main" val="8152216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0B964-F944-E19F-EE1A-6FE09824272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A4AB91B-6856-85AC-E9A7-ABD58A7FD5D1}"/>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0934086D-7193-417F-4130-29A56BC0DABB}"/>
              </a:ext>
            </a:extLst>
          </p:cNvPr>
          <p:cNvPicPr>
            <a:picLocks noChangeAspect="1"/>
          </p:cNvPicPr>
          <p:nvPr/>
        </p:nvPicPr>
        <p:blipFill>
          <a:blip r:embed="rId2"/>
          <a:stretch>
            <a:fillRect/>
          </a:stretch>
        </p:blipFill>
        <p:spPr>
          <a:xfrm>
            <a:off x="0" y="0"/>
            <a:ext cx="7833996" cy="6858000"/>
          </a:xfrm>
          <a:prstGeom prst="rect">
            <a:avLst/>
          </a:prstGeom>
        </p:spPr>
      </p:pic>
    </p:spTree>
    <p:extLst>
      <p:ext uri="{BB962C8B-B14F-4D97-AF65-F5344CB8AC3E}">
        <p14:creationId xmlns:p14="http://schemas.microsoft.com/office/powerpoint/2010/main" val="29186081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A31D4-AF7A-93A4-1849-6F7EED7E1C0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045DE29-82AF-D68E-8357-7EEAF4B7B58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DB360FE-5430-4BE9-7E69-6AB456D700D1}"/>
              </a:ext>
            </a:extLst>
          </p:cNvPr>
          <p:cNvPicPr>
            <a:picLocks noChangeAspect="1"/>
          </p:cNvPicPr>
          <p:nvPr/>
        </p:nvPicPr>
        <p:blipFill>
          <a:blip r:embed="rId2"/>
          <a:stretch>
            <a:fillRect/>
          </a:stretch>
        </p:blipFill>
        <p:spPr>
          <a:xfrm>
            <a:off x="0" y="0"/>
            <a:ext cx="10798508" cy="6858000"/>
          </a:xfrm>
          <a:prstGeom prst="rect">
            <a:avLst/>
          </a:prstGeom>
        </p:spPr>
      </p:pic>
    </p:spTree>
    <p:extLst>
      <p:ext uri="{BB962C8B-B14F-4D97-AF65-F5344CB8AC3E}">
        <p14:creationId xmlns:p14="http://schemas.microsoft.com/office/powerpoint/2010/main" val="3032212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0E0A-EB8A-AE27-8DA7-400D5D767A59}"/>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E92F06F-9256-507C-0096-D8357760E808}"/>
              </a:ext>
            </a:extLst>
          </p:cNvPr>
          <p:cNvPicPr>
            <a:picLocks noGrp="1" noChangeAspect="1"/>
          </p:cNvPicPr>
          <p:nvPr>
            <p:ph idx="1"/>
          </p:nvPr>
        </p:nvPicPr>
        <p:blipFill>
          <a:blip r:embed="rId2"/>
          <a:stretch>
            <a:fillRect/>
          </a:stretch>
        </p:blipFill>
        <p:spPr>
          <a:xfrm>
            <a:off x="1" y="8731"/>
            <a:ext cx="7047914" cy="1169189"/>
          </a:xfrm>
        </p:spPr>
      </p:pic>
      <p:pic>
        <p:nvPicPr>
          <p:cNvPr id="7" name="Picture 6">
            <a:extLst>
              <a:ext uri="{FF2B5EF4-FFF2-40B4-BE49-F238E27FC236}">
                <a16:creationId xmlns:a16="http://schemas.microsoft.com/office/drawing/2014/main" id="{6B86D48E-8B06-5AA3-050E-B13EB4261228}"/>
              </a:ext>
            </a:extLst>
          </p:cNvPr>
          <p:cNvPicPr>
            <a:picLocks noChangeAspect="1"/>
          </p:cNvPicPr>
          <p:nvPr/>
        </p:nvPicPr>
        <p:blipFill rotWithShape="1">
          <a:blip r:embed="rId3"/>
          <a:srcRect t="22393"/>
          <a:stretch/>
        </p:blipFill>
        <p:spPr>
          <a:xfrm>
            <a:off x="179949" y="1140907"/>
            <a:ext cx="7574373" cy="2297087"/>
          </a:xfrm>
          <a:prstGeom prst="rect">
            <a:avLst/>
          </a:prstGeom>
        </p:spPr>
      </p:pic>
      <p:pic>
        <p:nvPicPr>
          <p:cNvPr id="9" name="Picture 8">
            <a:extLst>
              <a:ext uri="{FF2B5EF4-FFF2-40B4-BE49-F238E27FC236}">
                <a16:creationId xmlns:a16="http://schemas.microsoft.com/office/drawing/2014/main" id="{FECB74D9-7E14-ACDB-01A7-C03C920C4CB5}"/>
              </a:ext>
            </a:extLst>
          </p:cNvPr>
          <p:cNvPicPr>
            <a:picLocks noChangeAspect="1"/>
          </p:cNvPicPr>
          <p:nvPr/>
        </p:nvPicPr>
        <p:blipFill>
          <a:blip r:embed="rId4"/>
          <a:stretch>
            <a:fillRect/>
          </a:stretch>
        </p:blipFill>
        <p:spPr>
          <a:xfrm>
            <a:off x="0" y="3429000"/>
            <a:ext cx="7809564" cy="937605"/>
          </a:xfrm>
          <a:prstGeom prst="rect">
            <a:avLst/>
          </a:prstGeom>
        </p:spPr>
      </p:pic>
      <p:pic>
        <p:nvPicPr>
          <p:cNvPr id="11" name="Picture 10">
            <a:extLst>
              <a:ext uri="{FF2B5EF4-FFF2-40B4-BE49-F238E27FC236}">
                <a16:creationId xmlns:a16="http://schemas.microsoft.com/office/drawing/2014/main" id="{E9043A1B-8B69-6689-47F3-3C50B9BD5211}"/>
              </a:ext>
            </a:extLst>
          </p:cNvPr>
          <p:cNvPicPr>
            <a:picLocks noChangeAspect="1"/>
          </p:cNvPicPr>
          <p:nvPr/>
        </p:nvPicPr>
        <p:blipFill>
          <a:blip r:embed="rId5"/>
          <a:stretch>
            <a:fillRect/>
          </a:stretch>
        </p:blipFill>
        <p:spPr>
          <a:xfrm>
            <a:off x="414118" y="4514242"/>
            <a:ext cx="3074670" cy="2175720"/>
          </a:xfrm>
          <a:prstGeom prst="rect">
            <a:avLst/>
          </a:prstGeom>
        </p:spPr>
      </p:pic>
      <p:pic>
        <p:nvPicPr>
          <p:cNvPr id="13" name="Picture 12">
            <a:extLst>
              <a:ext uri="{FF2B5EF4-FFF2-40B4-BE49-F238E27FC236}">
                <a16:creationId xmlns:a16="http://schemas.microsoft.com/office/drawing/2014/main" id="{AC6B5075-0935-12EE-DB37-F8F5027047D5}"/>
              </a:ext>
            </a:extLst>
          </p:cNvPr>
          <p:cNvPicPr>
            <a:picLocks noChangeAspect="1"/>
          </p:cNvPicPr>
          <p:nvPr/>
        </p:nvPicPr>
        <p:blipFill>
          <a:blip r:embed="rId6"/>
          <a:stretch>
            <a:fillRect/>
          </a:stretch>
        </p:blipFill>
        <p:spPr>
          <a:xfrm>
            <a:off x="3967135" y="4514242"/>
            <a:ext cx="3842429" cy="2175720"/>
          </a:xfrm>
          <a:prstGeom prst="rect">
            <a:avLst/>
          </a:prstGeom>
        </p:spPr>
      </p:pic>
    </p:spTree>
    <p:extLst>
      <p:ext uri="{BB962C8B-B14F-4D97-AF65-F5344CB8AC3E}">
        <p14:creationId xmlns:p14="http://schemas.microsoft.com/office/powerpoint/2010/main" val="12629050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CCF9-4454-57B7-B64D-083C97DEA8D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F7C9DC5-A288-A77D-306C-98E90FAEB84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44F087F-D39B-52E3-D04C-CA46DC9FDA93}"/>
              </a:ext>
            </a:extLst>
          </p:cNvPr>
          <p:cNvPicPr>
            <a:picLocks noChangeAspect="1"/>
          </p:cNvPicPr>
          <p:nvPr/>
        </p:nvPicPr>
        <p:blipFill>
          <a:blip r:embed="rId2"/>
          <a:stretch>
            <a:fillRect/>
          </a:stretch>
        </p:blipFill>
        <p:spPr>
          <a:xfrm>
            <a:off x="-1" y="0"/>
            <a:ext cx="10758647" cy="6858000"/>
          </a:xfrm>
          <a:prstGeom prst="rect">
            <a:avLst/>
          </a:prstGeom>
        </p:spPr>
      </p:pic>
    </p:spTree>
    <p:extLst>
      <p:ext uri="{BB962C8B-B14F-4D97-AF65-F5344CB8AC3E}">
        <p14:creationId xmlns:p14="http://schemas.microsoft.com/office/powerpoint/2010/main" val="22142709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D74D-0EC6-9803-C4B8-083A618803B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AB86005-9D56-0C86-6B2E-F0B41F08482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E0721BD-C91A-9A25-D301-99ED231C758E}"/>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152649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2173-F43B-9DB5-2F89-A30EB2A3F5DB}"/>
              </a:ext>
            </a:extLst>
          </p:cNvPr>
          <p:cNvSpPr>
            <a:spLocks noGrp="1"/>
          </p:cNvSpPr>
          <p:nvPr>
            <p:ph type="title"/>
          </p:nvPr>
        </p:nvSpPr>
        <p:spPr>
          <a:xfrm>
            <a:off x="0" y="1"/>
            <a:ext cx="12192000" cy="956602"/>
          </a:xfrm>
        </p:spPr>
        <p:txBody>
          <a:bodyPr>
            <a:normAutofit fontScale="90000"/>
          </a:bodyPr>
          <a:lstStyle/>
          <a:p>
            <a:r>
              <a:rPr lang="en-US" sz="3600" b="1" dirty="0">
                <a:latin typeface="Times New Roman" panose="02020603050405020304" pitchFamily="18" charset="0"/>
                <a:cs typeface="Times New Roman" panose="02020603050405020304" pitchFamily="18" charset="0"/>
              </a:rPr>
              <a:t>When to use supervised and unsupervised (real life scenario):-</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2F77E3-E55C-0198-6352-8429D4BE5475}"/>
              </a:ext>
            </a:extLst>
          </p:cNvPr>
          <p:cNvSpPr>
            <a:spLocks noGrp="1"/>
          </p:cNvSpPr>
          <p:nvPr>
            <p:ph idx="1"/>
          </p:nvPr>
        </p:nvSpPr>
        <p:spPr>
          <a:xfrm>
            <a:off x="0" y="956603"/>
            <a:ext cx="12192000" cy="5901396"/>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Suppose, we have a dataset as shown below:-</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C2C6F6D-359C-A133-49D3-0BADD85C83C0}"/>
              </a:ext>
            </a:extLst>
          </p:cNvPr>
          <p:cNvPicPr>
            <a:picLocks noChangeAspect="1"/>
          </p:cNvPicPr>
          <p:nvPr/>
        </p:nvPicPr>
        <p:blipFill>
          <a:blip r:embed="rId2"/>
          <a:stretch>
            <a:fillRect/>
          </a:stretch>
        </p:blipFill>
        <p:spPr>
          <a:xfrm>
            <a:off x="0" y="1450144"/>
            <a:ext cx="11169748" cy="5415635"/>
          </a:xfrm>
          <a:prstGeom prst="rect">
            <a:avLst/>
          </a:prstGeom>
        </p:spPr>
      </p:pic>
    </p:spTree>
    <p:extLst>
      <p:ext uri="{BB962C8B-B14F-4D97-AF65-F5344CB8AC3E}">
        <p14:creationId xmlns:p14="http://schemas.microsoft.com/office/powerpoint/2010/main" val="27731272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B0A1-7777-B2F0-243A-AD4810FA8B8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B901A8B-D0B5-AC62-71B3-25356882F1ED}"/>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4BE042AE-E826-F220-966D-0E34B2F46747}"/>
              </a:ext>
            </a:extLst>
          </p:cNvPr>
          <p:cNvPicPr>
            <a:picLocks noChangeAspect="1"/>
          </p:cNvPicPr>
          <p:nvPr/>
        </p:nvPicPr>
        <p:blipFill>
          <a:blip r:embed="rId2"/>
          <a:stretch>
            <a:fillRect/>
          </a:stretch>
        </p:blipFill>
        <p:spPr>
          <a:xfrm>
            <a:off x="0" y="1105572"/>
            <a:ext cx="12192000" cy="5521569"/>
          </a:xfrm>
          <a:prstGeom prst="rect">
            <a:avLst/>
          </a:prstGeom>
        </p:spPr>
      </p:pic>
      <p:sp>
        <p:nvSpPr>
          <p:cNvPr id="11" name="TextBox 10">
            <a:extLst>
              <a:ext uri="{FF2B5EF4-FFF2-40B4-BE49-F238E27FC236}">
                <a16:creationId xmlns:a16="http://schemas.microsoft.com/office/drawing/2014/main" id="{D761F4DF-C9CA-C796-6047-9778381D713A}"/>
              </a:ext>
            </a:extLst>
          </p:cNvPr>
          <p:cNvSpPr txBox="1"/>
          <p:nvPr/>
        </p:nvSpPr>
        <p:spPr>
          <a:xfrm>
            <a:off x="0" y="324304"/>
            <a:ext cx="6098344"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Summary of dataset:- </a:t>
            </a:r>
            <a:endParaRPr lang="en-IN" sz="3600" dirty="0"/>
          </a:p>
        </p:txBody>
      </p:sp>
    </p:spTree>
    <p:extLst>
      <p:ext uri="{BB962C8B-B14F-4D97-AF65-F5344CB8AC3E}">
        <p14:creationId xmlns:p14="http://schemas.microsoft.com/office/powerpoint/2010/main" val="2882697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BE6F-837D-CB28-CFE3-41CE891B703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835D062-0AFC-A70A-2D93-EDDA36C0065D}"/>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3460CB13-1769-21BF-0EA4-53222F859313}"/>
              </a:ext>
            </a:extLst>
          </p:cNvPr>
          <p:cNvPicPr>
            <a:picLocks noChangeAspect="1"/>
          </p:cNvPicPr>
          <p:nvPr/>
        </p:nvPicPr>
        <p:blipFill>
          <a:blip r:embed="rId2"/>
          <a:stretch>
            <a:fillRect/>
          </a:stretch>
        </p:blipFill>
        <p:spPr>
          <a:xfrm>
            <a:off x="0" y="365125"/>
            <a:ext cx="11957538" cy="6472882"/>
          </a:xfrm>
          <a:prstGeom prst="rect">
            <a:avLst/>
          </a:prstGeom>
        </p:spPr>
      </p:pic>
    </p:spTree>
    <p:extLst>
      <p:ext uri="{BB962C8B-B14F-4D97-AF65-F5344CB8AC3E}">
        <p14:creationId xmlns:p14="http://schemas.microsoft.com/office/powerpoint/2010/main" val="23038032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3E4B-3438-C645-D763-3AD5A3DA2EA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731599F-0558-C6ED-FFAC-A4DB340C7A10}"/>
              </a:ext>
            </a:extLst>
          </p:cNvPr>
          <p:cNvSpPr>
            <a:spLocks noGrp="1"/>
          </p:cNvSpPr>
          <p:nvPr>
            <p:ph idx="1"/>
          </p:nvPr>
        </p:nvSpPr>
        <p:spPr>
          <a:xfrm>
            <a:off x="0" y="844061"/>
            <a:ext cx="11353800" cy="5332901"/>
          </a:xfrm>
        </p:spPr>
        <p:txBody>
          <a:bodyPr/>
          <a:lstStyle/>
          <a:p>
            <a:pPr marL="0" indent="0">
              <a:buNone/>
            </a:pPr>
            <a:r>
              <a:rPr lang="en-US" sz="2400" dirty="0">
                <a:latin typeface="Times New Roman" panose="02020603050405020304" pitchFamily="18" charset="0"/>
                <a:cs typeface="Times New Roman" panose="02020603050405020304" pitchFamily="18" charset="0"/>
              </a:rPr>
              <a:t>Here are the aims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Predict the house price based on the given features.</a:t>
            </a:r>
          </a:p>
          <a:p>
            <a:pPr lvl="1"/>
            <a:endParaRPr lang="en-US" sz="2200" dirty="0">
              <a:latin typeface="Times New Roman" panose="02020603050405020304" pitchFamily="18" charset="0"/>
              <a:cs typeface="Times New Roman" panose="02020603050405020304" pitchFamily="18" charset="0"/>
            </a:endParaRPr>
          </a:p>
          <a:p>
            <a:pPr lvl="1"/>
            <a:endParaRPr lang="en-US" sz="2200" dirty="0">
              <a:latin typeface="Times New Roman" panose="02020603050405020304" pitchFamily="18" charset="0"/>
              <a:cs typeface="Times New Roman" panose="02020603050405020304" pitchFamily="18" charset="0"/>
            </a:endParaRPr>
          </a:p>
          <a:p>
            <a:pPr lvl="1"/>
            <a:endParaRPr lang="en-US" sz="22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Generate an equation that can be used to predict the house price.</a:t>
            </a:r>
          </a:p>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US" sz="2200" dirty="0">
              <a:latin typeface="Times New Roman" panose="02020603050405020304" pitchFamily="18" charset="0"/>
              <a:cs typeface="Times New Roman" panose="02020603050405020304" pitchFamily="18" charset="0"/>
            </a:endParaRPr>
          </a:p>
          <a:p>
            <a:pPr lvl="1"/>
            <a:endParaRPr lang="en-US" sz="22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Decide whether a person should buy the house based on the given 13 features.</a:t>
            </a:r>
          </a:p>
          <a:p>
            <a:pPr marL="0" indent="0">
              <a:buNone/>
            </a:pPr>
            <a:endParaRPr lang="en-IN" dirty="0"/>
          </a:p>
        </p:txBody>
      </p:sp>
    </p:spTree>
    <p:extLst>
      <p:ext uri="{BB962C8B-B14F-4D97-AF65-F5344CB8AC3E}">
        <p14:creationId xmlns:p14="http://schemas.microsoft.com/office/powerpoint/2010/main" val="12865408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F76F-4E64-8153-518D-DCC0C681F84D}"/>
              </a:ext>
            </a:extLst>
          </p:cNvPr>
          <p:cNvSpPr>
            <a:spLocks noGrp="1"/>
          </p:cNvSpPr>
          <p:nvPr>
            <p:ph type="title"/>
          </p:nvPr>
        </p:nvSpPr>
        <p:spPr>
          <a:xfrm>
            <a:off x="838200" y="1716259"/>
            <a:ext cx="10515600" cy="354257"/>
          </a:xfrm>
        </p:spPr>
        <p:txBody>
          <a:bodyPr>
            <a:normAutofit fontScale="90000"/>
          </a:bodyPr>
          <a:lstStyle/>
          <a:p>
            <a:pPr lvl="1"/>
            <a:r>
              <a:rPr lang="en-US" sz="3100" b="1" dirty="0">
                <a:latin typeface="Times New Roman" panose="02020603050405020304" pitchFamily="18" charset="0"/>
                <a:cs typeface="Times New Roman" panose="02020603050405020304" pitchFamily="18" charset="0"/>
              </a:rPr>
              <a:t>For aims:-</a:t>
            </a:r>
            <a:br>
              <a:rPr lang="en-US" sz="31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Predict the house price based on the given features.</a:t>
            </a:r>
            <a:br>
              <a:rPr lang="en-US" sz="31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Generate an equation that can be used to predict the house price.</a:t>
            </a:r>
            <a:br>
              <a:rPr lang="en-US" sz="3100" b="1" dirty="0">
                <a:latin typeface="Times New Roman" panose="02020603050405020304" pitchFamily="18" charset="0"/>
                <a:cs typeface="Times New Roman" panose="02020603050405020304" pitchFamily="18" charset="0"/>
              </a:rPr>
            </a:br>
            <a:r>
              <a:rPr lang="en-US" dirty="0"/>
              <a:t> </a:t>
            </a:r>
            <a:endParaRPr lang="en-IN" dirty="0"/>
          </a:p>
        </p:txBody>
      </p:sp>
      <p:sp>
        <p:nvSpPr>
          <p:cNvPr id="3" name="Content Placeholder 2">
            <a:extLst>
              <a:ext uri="{FF2B5EF4-FFF2-40B4-BE49-F238E27FC236}">
                <a16:creationId xmlns:a16="http://schemas.microsoft.com/office/drawing/2014/main" id="{B64259D1-756E-FECE-6065-4A96673DE05A}"/>
              </a:ext>
            </a:extLst>
          </p:cNvPr>
          <p:cNvSpPr>
            <a:spLocks noGrp="1"/>
          </p:cNvSpPr>
          <p:nvPr>
            <p:ph idx="1"/>
          </p:nvPr>
        </p:nvSpPr>
        <p:spPr>
          <a:xfrm>
            <a:off x="838200" y="3429000"/>
            <a:ext cx="10515600" cy="295546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First, we will determine whether we should use supervised or unsupervised learning. As you can see in the dataset, variables like price, area, and furnishing status can be used as target variables, and there is information about the target variable. This indicates that we are dealing with labeled data. Therefore, we will use supervised learning. </a:t>
            </a:r>
          </a:p>
          <a:p>
            <a:pPr marL="0" indent="0" algn="just">
              <a:buNone/>
            </a:pPr>
            <a:r>
              <a:rPr lang="en-US" sz="2400" dirty="0">
                <a:latin typeface="Times New Roman" panose="02020603050405020304" pitchFamily="18" charset="0"/>
                <a:cs typeface="Times New Roman" panose="02020603050405020304" pitchFamily="18" charset="0"/>
              </a:rPr>
              <a:t>Now, within supervised learning, how do we decide whether to use regression or classification?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1901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4A46-F3B3-727A-11F9-86B46F01A4F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C7B5632-44D7-CCFE-F3BC-70D83447620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C86037B-1820-090B-8BF6-4B41E5EDF01D}"/>
              </a:ext>
            </a:extLst>
          </p:cNvPr>
          <p:cNvPicPr>
            <a:picLocks noChangeAspect="1"/>
          </p:cNvPicPr>
          <p:nvPr/>
        </p:nvPicPr>
        <p:blipFill>
          <a:blip r:embed="rId2"/>
          <a:stretch>
            <a:fillRect/>
          </a:stretch>
        </p:blipFill>
        <p:spPr>
          <a:xfrm>
            <a:off x="0" y="150130"/>
            <a:ext cx="7821637" cy="2233212"/>
          </a:xfrm>
          <a:prstGeom prst="rect">
            <a:avLst/>
          </a:prstGeom>
        </p:spPr>
      </p:pic>
      <p:pic>
        <p:nvPicPr>
          <p:cNvPr id="7" name="Picture 6">
            <a:extLst>
              <a:ext uri="{FF2B5EF4-FFF2-40B4-BE49-F238E27FC236}">
                <a16:creationId xmlns:a16="http://schemas.microsoft.com/office/drawing/2014/main" id="{DFF69F3D-E78E-2965-6CDC-9112818B2B23}"/>
              </a:ext>
            </a:extLst>
          </p:cNvPr>
          <p:cNvPicPr>
            <a:picLocks noChangeAspect="1"/>
          </p:cNvPicPr>
          <p:nvPr/>
        </p:nvPicPr>
        <p:blipFill>
          <a:blip r:embed="rId3"/>
          <a:stretch>
            <a:fillRect/>
          </a:stretch>
        </p:blipFill>
        <p:spPr>
          <a:xfrm>
            <a:off x="0" y="2606720"/>
            <a:ext cx="7052603" cy="3346865"/>
          </a:xfrm>
          <a:prstGeom prst="rect">
            <a:avLst/>
          </a:prstGeom>
        </p:spPr>
      </p:pic>
      <p:pic>
        <p:nvPicPr>
          <p:cNvPr id="9" name="Picture 8">
            <a:extLst>
              <a:ext uri="{FF2B5EF4-FFF2-40B4-BE49-F238E27FC236}">
                <a16:creationId xmlns:a16="http://schemas.microsoft.com/office/drawing/2014/main" id="{CD24C16E-D783-4D80-1686-45107C7A169C}"/>
              </a:ext>
            </a:extLst>
          </p:cNvPr>
          <p:cNvPicPr>
            <a:picLocks noChangeAspect="1"/>
          </p:cNvPicPr>
          <p:nvPr/>
        </p:nvPicPr>
        <p:blipFill>
          <a:blip r:embed="rId4"/>
          <a:stretch>
            <a:fillRect/>
          </a:stretch>
        </p:blipFill>
        <p:spPr>
          <a:xfrm>
            <a:off x="0" y="6145895"/>
            <a:ext cx="7821637" cy="561975"/>
          </a:xfrm>
          <a:prstGeom prst="rect">
            <a:avLst/>
          </a:prstGeom>
        </p:spPr>
      </p:pic>
    </p:spTree>
    <p:extLst>
      <p:ext uri="{BB962C8B-B14F-4D97-AF65-F5344CB8AC3E}">
        <p14:creationId xmlns:p14="http://schemas.microsoft.com/office/powerpoint/2010/main" val="33855806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D12D-3416-B82C-1C09-50539D5E30FC}"/>
              </a:ext>
            </a:extLst>
          </p:cNvPr>
          <p:cNvSpPr>
            <a:spLocks noGrp="1"/>
          </p:cNvSpPr>
          <p:nvPr>
            <p:ph type="title"/>
          </p:nvPr>
        </p:nvSpPr>
        <p:spPr>
          <a:xfrm>
            <a:off x="0" y="1"/>
            <a:ext cx="11353800" cy="787790"/>
          </a:xfrm>
        </p:spPr>
        <p:txBody>
          <a:bodyPr>
            <a:normAutofit/>
          </a:bodyPr>
          <a:lstStyle/>
          <a:p>
            <a:r>
              <a:rPr lang="en-US" sz="3200" dirty="0">
                <a:latin typeface="Times New Roman" panose="02020603050405020304" pitchFamily="18" charset="0"/>
                <a:cs typeface="Times New Roman" panose="02020603050405020304" pitchFamily="18" charset="0"/>
              </a:rPr>
              <a:t>Let’s use Linear Regression:-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59130B-7D3B-6E9C-F843-E11573A248F8}"/>
              </a:ext>
            </a:extLst>
          </p:cNvPr>
          <p:cNvSpPr>
            <a:spLocks noGrp="1"/>
          </p:cNvSpPr>
          <p:nvPr>
            <p:ph idx="1"/>
          </p:nvPr>
        </p:nvSpPr>
        <p:spPr>
          <a:xfrm>
            <a:off x="1203960" y="1788955"/>
            <a:ext cx="10515600" cy="4351338"/>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A7D2D90-0295-B5CD-EFBC-D1C2F527DF09}"/>
              </a:ext>
            </a:extLst>
          </p:cNvPr>
          <p:cNvPicPr>
            <a:picLocks noChangeAspect="1"/>
          </p:cNvPicPr>
          <p:nvPr/>
        </p:nvPicPr>
        <p:blipFill>
          <a:blip r:embed="rId2"/>
          <a:stretch>
            <a:fillRect/>
          </a:stretch>
        </p:blipFill>
        <p:spPr>
          <a:xfrm>
            <a:off x="0" y="1069593"/>
            <a:ext cx="10107830" cy="2560851"/>
          </a:xfrm>
          <a:prstGeom prst="rect">
            <a:avLst/>
          </a:prstGeom>
        </p:spPr>
      </p:pic>
      <p:pic>
        <p:nvPicPr>
          <p:cNvPr id="7" name="Picture 6">
            <a:extLst>
              <a:ext uri="{FF2B5EF4-FFF2-40B4-BE49-F238E27FC236}">
                <a16:creationId xmlns:a16="http://schemas.microsoft.com/office/drawing/2014/main" id="{E42B4D20-1893-BF23-ACFB-9AE513744111}"/>
              </a:ext>
            </a:extLst>
          </p:cNvPr>
          <p:cNvPicPr>
            <a:picLocks noChangeAspect="1"/>
          </p:cNvPicPr>
          <p:nvPr/>
        </p:nvPicPr>
        <p:blipFill>
          <a:blip r:embed="rId3"/>
          <a:stretch>
            <a:fillRect/>
          </a:stretch>
        </p:blipFill>
        <p:spPr>
          <a:xfrm>
            <a:off x="3573244" y="3906546"/>
            <a:ext cx="8618756" cy="826682"/>
          </a:xfrm>
          <a:prstGeom prst="rect">
            <a:avLst/>
          </a:prstGeom>
        </p:spPr>
      </p:pic>
      <p:pic>
        <p:nvPicPr>
          <p:cNvPr id="9" name="Picture 8">
            <a:extLst>
              <a:ext uri="{FF2B5EF4-FFF2-40B4-BE49-F238E27FC236}">
                <a16:creationId xmlns:a16="http://schemas.microsoft.com/office/drawing/2014/main" id="{7163252C-32F0-ADFA-7502-3ABE698DB643}"/>
              </a:ext>
            </a:extLst>
          </p:cNvPr>
          <p:cNvPicPr>
            <a:picLocks noChangeAspect="1"/>
          </p:cNvPicPr>
          <p:nvPr/>
        </p:nvPicPr>
        <p:blipFill>
          <a:blip r:embed="rId4"/>
          <a:stretch>
            <a:fillRect/>
          </a:stretch>
        </p:blipFill>
        <p:spPr>
          <a:xfrm>
            <a:off x="0" y="4973228"/>
            <a:ext cx="5397820" cy="787790"/>
          </a:xfrm>
          <a:prstGeom prst="rect">
            <a:avLst/>
          </a:prstGeom>
        </p:spPr>
      </p:pic>
      <p:pic>
        <p:nvPicPr>
          <p:cNvPr id="11" name="Picture 10">
            <a:extLst>
              <a:ext uri="{FF2B5EF4-FFF2-40B4-BE49-F238E27FC236}">
                <a16:creationId xmlns:a16="http://schemas.microsoft.com/office/drawing/2014/main" id="{8A5F90AD-9BA2-5F34-D7A5-252FDBB913BC}"/>
              </a:ext>
            </a:extLst>
          </p:cNvPr>
          <p:cNvPicPr>
            <a:picLocks noChangeAspect="1"/>
          </p:cNvPicPr>
          <p:nvPr/>
        </p:nvPicPr>
        <p:blipFill>
          <a:blip r:embed="rId5"/>
          <a:stretch>
            <a:fillRect/>
          </a:stretch>
        </p:blipFill>
        <p:spPr>
          <a:xfrm>
            <a:off x="3573244" y="5855332"/>
            <a:ext cx="8618756" cy="521897"/>
          </a:xfrm>
          <a:prstGeom prst="rect">
            <a:avLst/>
          </a:prstGeom>
        </p:spPr>
      </p:pic>
    </p:spTree>
    <p:extLst>
      <p:ext uri="{BB962C8B-B14F-4D97-AF65-F5344CB8AC3E}">
        <p14:creationId xmlns:p14="http://schemas.microsoft.com/office/powerpoint/2010/main" val="27027278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B1FC-C994-D0B6-96FA-5A88BA230C4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F05B0AF-5BFA-3EA0-B40D-2B8A6E1BEF9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0C4DC03-5618-C823-E6D0-93291060D924}"/>
              </a:ext>
            </a:extLst>
          </p:cNvPr>
          <p:cNvPicPr>
            <a:picLocks noChangeAspect="1"/>
          </p:cNvPicPr>
          <p:nvPr/>
        </p:nvPicPr>
        <p:blipFill>
          <a:blip r:embed="rId2"/>
          <a:stretch>
            <a:fillRect/>
          </a:stretch>
        </p:blipFill>
        <p:spPr>
          <a:xfrm>
            <a:off x="0" y="762000"/>
            <a:ext cx="11353800" cy="3520558"/>
          </a:xfrm>
          <a:prstGeom prst="rect">
            <a:avLst/>
          </a:prstGeom>
        </p:spPr>
      </p:pic>
      <p:pic>
        <p:nvPicPr>
          <p:cNvPr id="7" name="Picture 6">
            <a:extLst>
              <a:ext uri="{FF2B5EF4-FFF2-40B4-BE49-F238E27FC236}">
                <a16:creationId xmlns:a16="http://schemas.microsoft.com/office/drawing/2014/main" id="{04D1A167-BCD1-E34E-DB55-1ADC1513E317}"/>
              </a:ext>
            </a:extLst>
          </p:cNvPr>
          <p:cNvPicPr>
            <a:picLocks noChangeAspect="1"/>
          </p:cNvPicPr>
          <p:nvPr/>
        </p:nvPicPr>
        <p:blipFill>
          <a:blip r:embed="rId3"/>
          <a:stretch>
            <a:fillRect/>
          </a:stretch>
        </p:blipFill>
        <p:spPr>
          <a:xfrm>
            <a:off x="2149543" y="4444947"/>
            <a:ext cx="10042457" cy="1883846"/>
          </a:xfrm>
          <a:prstGeom prst="rect">
            <a:avLst/>
          </a:prstGeom>
        </p:spPr>
      </p:pic>
    </p:spTree>
    <p:extLst>
      <p:ext uri="{BB962C8B-B14F-4D97-AF65-F5344CB8AC3E}">
        <p14:creationId xmlns:p14="http://schemas.microsoft.com/office/powerpoint/2010/main" val="2312777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B8A9-F9CA-CD34-DD75-91BD7E4481D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7561FE6-3C83-047F-A6BA-44DCE1FEAFB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3398D18-81FA-5EB8-4265-67CD282A1CF8}"/>
              </a:ext>
            </a:extLst>
          </p:cNvPr>
          <p:cNvPicPr>
            <a:picLocks noChangeAspect="1"/>
          </p:cNvPicPr>
          <p:nvPr/>
        </p:nvPicPr>
        <p:blipFill>
          <a:blip r:embed="rId2"/>
          <a:stretch>
            <a:fillRect/>
          </a:stretch>
        </p:blipFill>
        <p:spPr>
          <a:xfrm>
            <a:off x="0" y="365125"/>
            <a:ext cx="12192000" cy="6127750"/>
          </a:xfrm>
          <a:prstGeom prst="rect">
            <a:avLst/>
          </a:prstGeom>
        </p:spPr>
      </p:pic>
    </p:spTree>
    <p:extLst>
      <p:ext uri="{BB962C8B-B14F-4D97-AF65-F5344CB8AC3E}">
        <p14:creationId xmlns:p14="http://schemas.microsoft.com/office/powerpoint/2010/main" val="22171535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0993-64A8-6270-8C08-779581DCFBD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570B63-2E7D-C0C7-D75A-A2CC4CC1A11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91CED78-1BB5-D41A-F6D5-CB8F67252D07}"/>
              </a:ext>
            </a:extLst>
          </p:cNvPr>
          <p:cNvPicPr>
            <a:picLocks noChangeAspect="1"/>
          </p:cNvPicPr>
          <p:nvPr/>
        </p:nvPicPr>
        <p:blipFill>
          <a:blip r:embed="rId2"/>
          <a:stretch>
            <a:fillRect/>
          </a:stretch>
        </p:blipFill>
        <p:spPr>
          <a:xfrm>
            <a:off x="-1" y="365123"/>
            <a:ext cx="11619915" cy="3433153"/>
          </a:xfrm>
          <a:prstGeom prst="rect">
            <a:avLst/>
          </a:prstGeom>
        </p:spPr>
      </p:pic>
      <p:pic>
        <p:nvPicPr>
          <p:cNvPr id="7" name="Picture 6">
            <a:extLst>
              <a:ext uri="{FF2B5EF4-FFF2-40B4-BE49-F238E27FC236}">
                <a16:creationId xmlns:a16="http://schemas.microsoft.com/office/drawing/2014/main" id="{95473149-CB98-29BD-D235-1F3F5CABA9EB}"/>
              </a:ext>
            </a:extLst>
          </p:cNvPr>
          <p:cNvPicPr>
            <a:picLocks noChangeAspect="1"/>
          </p:cNvPicPr>
          <p:nvPr/>
        </p:nvPicPr>
        <p:blipFill>
          <a:blip r:embed="rId3"/>
          <a:stretch>
            <a:fillRect/>
          </a:stretch>
        </p:blipFill>
        <p:spPr>
          <a:xfrm>
            <a:off x="689699" y="3958662"/>
            <a:ext cx="11502301" cy="2218301"/>
          </a:xfrm>
          <a:prstGeom prst="rect">
            <a:avLst/>
          </a:prstGeom>
        </p:spPr>
      </p:pic>
    </p:spTree>
    <p:extLst>
      <p:ext uri="{BB962C8B-B14F-4D97-AF65-F5344CB8AC3E}">
        <p14:creationId xmlns:p14="http://schemas.microsoft.com/office/powerpoint/2010/main" val="25068591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71EA-D242-06B3-8E39-344F8C9D6B3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80A8D23-FB47-1972-6F95-DE9DA24F5D8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EB10CFA-396F-DBAA-C3D2-A3D41F40300D}"/>
              </a:ext>
            </a:extLst>
          </p:cNvPr>
          <p:cNvPicPr>
            <a:picLocks noChangeAspect="1"/>
          </p:cNvPicPr>
          <p:nvPr/>
        </p:nvPicPr>
        <p:blipFill>
          <a:blip r:embed="rId2"/>
          <a:stretch>
            <a:fillRect/>
          </a:stretch>
        </p:blipFill>
        <p:spPr>
          <a:xfrm>
            <a:off x="174528" y="201416"/>
            <a:ext cx="4888890" cy="4679864"/>
          </a:xfrm>
          <a:prstGeom prst="rect">
            <a:avLst/>
          </a:prstGeom>
        </p:spPr>
      </p:pic>
      <p:pic>
        <p:nvPicPr>
          <p:cNvPr id="7" name="Picture 6">
            <a:extLst>
              <a:ext uri="{FF2B5EF4-FFF2-40B4-BE49-F238E27FC236}">
                <a16:creationId xmlns:a16="http://schemas.microsoft.com/office/drawing/2014/main" id="{356C8015-45AF-3071-2E6F-3B288B3E36A0}"/>
              </a:ext>
            </a:extLst>
          </p:cNvPr>
          <p:cNvPicPr>
            <a:picLocks noChangeAspect="1"/>
          </p:cNvPicPr>
          <p:nvPr/>
        </p:nvPicPr>
        <p:blipFill>
          <a:blip r:embed="rId3"/>
          <a:stretch>
            <a:fillRect/>
          </a:stretch>
        </p:blipFill>
        <p:spPr>
          <a:xfrm>
            <a:off x="5139618" y="1238318"/>
            <a:ext cx="7052382" cy="2053521"/>
          </a:xfrm>
          <a:prstGeom prst="rect">
            <a:avLst/>
          </a:prstGeom>
        </p:spPr>
      </p:pic>
      <p:pic>
        <p:nvPicPr>
          <p:cNvPr id="9" name="Picture 8">
            <a:extLst>
              <a:ext uri="{FF2B5EF4-FFF2-40B4-BE49-F238E27FC236}">
                <a16:creationId xmlns:a16="http://schemas.microsoft.com/office/drawing/2014/main" id="{04390289-4455-5EA0-4588-4697146EEC54}"/>
              </a:ext>
            </a:extLst>
          </p:cNvPr>
          <p:cNvPicPr>
            <a:picLocks noChangeAspect="1"/>
          </p:cNvPicPr>
          <p:nvPr/>
        </p:nvPicPr>
        <p:blipFill>
          <a:blip r:embed="rId4"/>
          <a:stretch>
            <a:fillRect/>
          </a:stretch>
        </p:blipFill>
        <p:spPr>
          <a:xfrm>
            <a:off x="5208234" y="4853144"/>
            <a:ext cx="6915150" cy="1809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63403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8A46-4478-7E37-4FDC-C5FFA3645FB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718D9A5-2F6E-3056-0132-D6DE7B001A8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CE22C8F-1523-1E00-3543-0CDAB797C05B}"/>
              </a:ext>
            </a:extLst>
          </p:cNvPr>
          <p:cNvPicPr>
            <a:picLocks noChangeAspect="1"/>
          </p:cNvPicPr>
          <p:nvPr/>
        </p:nvPicPr>
        <p:blipFill>
          <a:blip r:embed="rId2"/>
          <a:stretch>
            <a:fillRect/>
          </a:stretch>
        </p:blipFill>
        <p:spPr>
          <a:xfrm>
            <a:off x="113347" y="234154"/>
            <a:ext cx="5109156" cy="1547814"/>
          </a:xfrm>
          <a:prstGeom prst="rect">
            <a:avLst/>
          </a:prstGeom>
        </p:spPr>
      </p:pic>
      <p:pic>
        <p:nvPicPr>
          <p:cNvPr id="7" name="Picture 6">
            <a:extLst>
              <a:ext uri="{FF2B5EF4-FFF2-40B4-BE49-F238E27FC236}">
                <a16:creationId xmlns:a16="http://schemas.microsoft.com/office/drawing/2014/main" id="{59FE2B2C-5311-8D41-9F43-7C2C1BEB0062}"/>
              </a:ext>
            </a:extLst>
          </p:cNvPr>
          <p:cNvPicPr>
            <a:picLocks noChangeAspect="1"/>
          </p:cNvPicPr>
          <p:nvPr/>
        </p:nvPicPr>
        <p:blipFill>
          <a:blip r:embed="rId3"/>
          <a:stretch>
            <a:fillRect/>
          </a:stretch>
        </p:blipFill>
        <p:spPr>
          <a:xfrm>
            <a:off x="2405575" y="1912938"/>
            <a:ext cx="9664505" cy="4682667"/>
          </a:xfrm>
          <a:prstGeom prst="rect">
            <a:avLst/>
          </a:prstGeom>
        </p:spPr>
      </p:pic>
    </p:spTree>
    <p:extLst>
      <p:ext uri="{BB962C8B-B14F-4D97-AF65-F5344CB8AC3E}">
        <p14:creationId xmlns:p14="http://schemas.microsoft.com/office/powerpoint/2010/main" val="12663296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1361-59C8-AA26-E70A-0C8B48D8D57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E98FF08-3CC8-FFCC-7816-4ADCCDCDC68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6298B87-B062-47C9-A342-F47D3775EDB7}"/>
              </a:ext>
            </a:extLst>
          </p:cNvPr>
          <p:cNvPicPr>
            <a:picLocks noChangeAspect="1"/>
          </p:cNvPicPr>
          <p:nvPr/>
        </p:nvPicPr>
        <p:blipFill>
          <a:blip r:embed="rId2"/>
          <a:stretch>
            <a:fillRect/>
          </a:stretch>
        </p:blipFill>
        <p:spPr>
          <a:xfrm>
            <a:off x="171450" y="230188"/>
            <a:ext cx="9174442" cy="1106243"/>
          </a:xfrm>
          <a:prstGeom prst="rect">
            <a:avLst/>
          </a:prstGeom>
        </p:spPr>
      </p:pic>
      <p:pic>
        <p:nvPicPr>
          <p:cNvPr id="7" name="Picture 6">
            <a:extLst>
              <a:ext uri="{FF2B5EF4-FFF2-40B4-BE49-F238E27FC236}">
                <a16:creationId xmlns:a16="http://schemas.microsoft.com/office/drawing/2014/main" id="{8CD450A4-3A6C-C807-014F-2F4132002519}"/>
              </a:ext>
            </a:extLst>
          </p:cNvPr>
          <p:cNvPicPr>
            <a:picLocks noChangeAspect="1"/>
          </p:cNvPicPr>
          <p:nvPr/>
        </p:nvPicPr>
        <p:blipFill>
          <a:blip r:embed="rId3"/>
          <a:stretch>
            <a:fillRect/>
          </a:stretch>
        </p:blipFill>
        <p:spPr>
          <a:xfrm>
            <a:off x="2047655" y="1690688"/>
            <a:ext cx="9306145" cy="4784941"/>
          </a:xfrm>
          <a:prstGeom prst="rect">
            <a:avLst/>
          </a:prstGeom>
        </p:spPr>
      </p:pic>
    </p:spTree>
    <p:extLst>
      <p:ext uri="{BB962C8B-B14F-4D97-AF65-F5344CB8AC3E}">
        <p14:creationId xmlns:p14="http://schemas.microsoft.com/office/powerpoint/2010/main" val="6003410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4CC4-DA63-B0EA-701A-E7A5DAB8400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5014431-0EE7-E904-8A3E-1961D3F0B34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4345F7B-9AD5-6BDC-A93C-2262E28AA2F5}"/>
              </a:ext>
            </a:extLst>
          </p:cNvPr>
          <p:cNvPicPr>
            <a:picLocks noChangeAspect="1"/>
          </p:cNvPicPr>
          <p:nvPr/>
        </p:nvPicPr>
        <p:blipFill>
          <a:blip r:embed="rId2"/>
          <a:stretch>
            <a:fillRect/>
          </a:stretch>
        </p:blipFill>
        <p:spPr>
          <a:xfrm>
            <a:off x="250434" y="365125"/>
            <a:ext cx="8286750" cy="4457700"/>
          </a:xfrm>
          <a:prstGeom prst="rect">
            <a:avLst/>
          </a:prstGeom>
        </p:spPr>
      </p:pic>
      <p:pic>
        <p:nvPicPr>
          <p:cNvPr id="7" name="Picture 6">
            <a:extLst>
              <a:ext uri="{FF2B5EF4-FFF2-40B4-BE49-F238E27FC236}">
                <a16:creationId xmlns:a16="http://schemas.microsoft.com/office/drawing/2014/main" id="{F8287278-8189-2DDF-CB77-408C34166FF9}"/>
              </a:ext>
            </a:extLst>
          </p:cNvPr>
          <p:cNvPicPr>
            <a:picLocks noChangeAspect="1"/>
          </p:cNvPicPr>
          <p:nvPr/>
        </p:nvPicPr>
        <p:blipFill>
          <a:blip r:embed="rId3"/>
          <a:stretch>
            <a:fillRect/>
          </a:stretch>
        </p:blipFill>
        <p:spPr>
          <a:xfrm>
            <a:off x="3243555" y="4957762"/>
            <a:ext cx="8110245" cy="1716276"/>
          </a:xfrm>
          <a:prstGeom prst="rect">
            <a:avLst/>
          </a:prstGeom>
        </p:spPr>
      </p:pic>
    </p:spTree>
    <p:extLst>
      <p:ext uri="{BB962C8B-B14F-4D97-AF65-F5344CB8AC3E}">
        <p14:creationId xmlns:p14="http://schemas.microsoft.com/office/powerpoint/2010/main" val="19600160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1D0C-CC54-EFA4-3FAE-BAE1484C61B8}"/>
              </a:ext>
            </a:extLst>
          </p:cNvPr>
          <p:cNvSpPr>
            <a:spLocks noGrp="1"/>
          </p:cNvSpPr>
          <p:nvPr>
            <p:ph type="title"/>
          </p:nvPr>
        </p:nvSpPr>
        <p:spPr>
          <a:xfrm>
            <a:off x="211015" y="112543"/>
            <a:ext cx="11142785" cy="492368"/>
          </a:xfrm>
        </p:spPr>
        <p:txBody>
          <a:bodyPr>
            <a:normAutofit fontScale="90000"/>
          </a:bodyPr>
          <a:lstStyle/>
          <a:p>
            <a:r>
              <a:rPr lang="en-US" sz="4000" dirty="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405990-C78E-AFCC-B6A5-2D1D74253CD2}"/>
              </a:ext>
            </a:extLst>
          </p:cNvPr>
          <p:cNvSpPr>
            <a:spLocks noGrp="1"/>
          </p:cNvSpPr>
          <p:nvPr>
            <p:ph idx="1"/>
          </p:nvPr>
        </p:nvSpPr>
        <p:spPr>
          <a:xfrm>
            <a:off x="211015" y="1153551"/>
            <a:ext cx="11774659" cy="5591906"/>
          </a:xfrm>
        </p:spPr>
        <p:txBody>
          <a:bodyPr/>
          <a:lstStyle/>
          <a:p>
            <a:pPr marL="0" indent="0">
              <a:buNone/>
            </a:pP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325C6EC-FCCE-0176-599C-F385D9DB47A9}"/>
              </a:ext>
            </a:extLst>
          </p:cNvPr>
          <p:cNvPicPr>
            <a:picLocks noChangeAspect="1"/>
          </p:cNvPicPr>
          <p:nvPr/>
        </p:nvPicPr>
        <p:blipFill>
          <a:blip r:embed="rId2"/>
          <a:stretch>
            <a:fillRect/>
          </a:stretch>
        </p:blipFill>
        <p:spPr>
          <a:xfrm>
            <a:off x="206326" y="604911"/>
            <a:ext cx="8768862" cy="2397335"/>
          </a:xfrm>
          <a:prstGeom prst="rect">
            <a:avLst/>
          </a:prstGeom>
        </p:spPr>
      </p:pic>
      <p:pic>
        <p:nvPicPr>
          <p:cNvPr id="7" name="Picture 6">
            <a:extLst>
              <a:ext uri="{FF2B5EF4-FFF2-40B4-BE49-F238E27FC236}">
                <a16:creationId xmlns:a16="http://schemas.microsoft.com/office/drawing/2014/main" id="{8684C1BA-7D67-A2FE-ED10-D2C290CD005B}"/>
              </a:ext>
            </a:extLst>
          </p:cNvPr>
          <p:cNvPicPr>
            <a:picLocks noChangeAspect="1"/>
          </p:cNvPicPr>
          <p:nvPr/>
        </p:nvPicPr>
        <p:blipFill>
          <a:blip r:embed="rId3"/>
          <a:stretch>
            <a:fillRect/>
          </a:stretch>
        </p:blipFill>
        <p:spPr>
          <a:xfrm>
            <a:off x="1" y="3002246"/>
            <a:ext cx="5992836" cy="3855754"/>
          </a:xfrm>
          <a:prstGeom prst="rect">
            <a:avLst/>
          </a:prstGeom>
        </p:spPr>
      </p:pic>
      <p:pic>
        <p:nvPicPr>
          <p:cNvPr id="9" name="Picture 8">
            <a:extLst>
              <a:ext uri="{FF2B5EF4-FFF2-40B4-BE49-F238E27FC236}">
                <a16:creationId xmlns:a16="http://schemas.microsoft.com/office/drawing/2014/main" id="{3E831AF1-EDE4-E9DB-0C2D-A37212529D86}"/>
              </a:ext>
            </a:extLst>
          </p:cNvPr>
          <p:cNvPicPr>
            <a:picLocks noChangeAspect="1"/>
          </p:cNvPicPr>
          <p:nvPr/>
        </p:nvPicPr>
        <p:blipFill>
          <a:blip r:embed="rId4"/>
          <a:stretch>
            <a:fillRect/>
          </a:stretch>
        </p:blipFill>
        <p:spPr>
          <a:xfrm>
            <a:off x="6096000" y="2647950"/>
            <a:ext cx="6096000" cy="4210050"/>
          </a:xfrm>
          <a:prstGeom prst="rect">
            <a:avLst/>
          </a:prstGeom>
        </p:spPr>
      </p:pic>
    </p:spTree>
    <p:extLst>
      <p:ext uri="{BB962C8B-B14F-4D97-AF65-F5344CB8AC3E}">
        <p14:creationId xmlns:p14="http://schemas.microsoft.com/office/powerpoint/2010/main" val="25458952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9EA4-AC7D-7BE4-5BE1-9C63F7EE8DA3}"/>
              </a:ext>
            </a:extLst>
          </p:cNvPr>
          <p:cNvSpPr>
            <a:spLocks noGrp="1"/>
          </p:cNvSpPr>
          <p:nvPr>
            <p:ph type="title"/>
          </p:nvPr>
        </p:nvSpPr>
        <p:spPr>
          <a:xfrm>
            <a:off x="0" y="1"/>
            <a:ext cx="11353800" cy="998805"/>
          </a:xfrm>
        </p:spPr>
        <p:txBody>
          <a:bodyPr>
            <a:normAutofit/>
          </a:bodyPr>
          <a:lstStyle/>
          <a:p>
            <a:r>
              <a:rPr lang="en-US" sz="4000" dirty="0">
                <a:latin typeface="Times New Roman" panose="02020603050405020304" pitchFamily="18" charset="0"/>
                <a:cs typeface="Times New Roman" panose="02020603050405020304" pitchFamily="18" charset="0"/>
              </a:rPr>
              <a:t>Let’s use Polynomial Regression:-</a:t>
            </a:r>
            <a:endParaRPr lang="en-IN" sz="4000" dirty="0"/>
          </a:p>
        </p:txBody>
      </p:sp>
      <p:sp>
        <p:nvSpPr>
          <p:cNvPr id="3" name="Content Placeholder 2">
            <a:extLst>
              <a:ext uri="{FF2B5EF4-FFF2-40B4-BE49-F238E27FC236}">
                <a16:creationId xmlns:a16="http://schemas.microsoft.com/office/drawing/2014/main" id="{57111F74-1681-E449-645F-8118E085073D}"/>
              </a:ext>
            </a:extLst>
          </p:cNvPr>
          <p:cNvSpPr>
            <a:spLocks noGrp="1"/>
          </p:cNvSpPr>
          <p:nvPr>
            <p:ph idx="1"/>
          </p:nvPr>
        </p:nvSpPr>
        <p:spPr>
          <a:xfrm>
            <a:off x="0" y="998806"/>
            <a:ext cx="11353800" cy="517815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In polynomial regression, the code will be similar like linear regression. Only difference is, instead of mentioning “multiple linear regression, we will write “polynomial” as shown below:-</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CB767D-638F-0A22-B908-CEC643465247}"/>
              </a:ext>
            </a:extLst>
          </p:cNvPr>
          <p:cNvPicPr>
            <a:picLocks noChangeAspect="1"/>
          </p:cNvPicPr>
          <p:nvPr/>
        </p:nvPicPr>
        <p:blipFill>
          <a:blip r:embed="rId2"/>
          <a:stretch>
            <a:fillRect/>
          </a:stretch>
        </p:blipFill>
        <p:spPr>
          <a:xfrm>
            <a:off x="119428" y="1997611"/>
            <a:ext cx="7917584" cy="3981158"/>
          </a:xfrm>
          <a:prstGeom prst="rect">
            <a:avLst/>
          </a:prstGeom>
        </p:spPr>
      </p:pic>
    </p:spTree>
    <p:extLst>
      <p:ext uri="{BB962C8B-B14F-4D97-AF65-F5344CB8AC3E}">
        <p14:creationId xmlns:p14="http://schemas.microsoft.com/office/powerpoint/2010/main" val="1107958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9897-11C9-8CF1-57B9-2DE405899F2B}"/>
              </a:ext>
            </a:extLst>
          </p:cNvPr>
          <p:cNvSpPr>
            <a:spLocks noGrp="1"/>
          </p:cNvSpPr>
          <p:nvPr>
            <p:ph type="title"/>
          </p:nvPr>
        </p:nvSpPr>
        <p:spPr>
          <a:xfrm>
            <a:off x="0" y="1"/>
            <a:ext cx="11353800" cy="681036"/>
          </a:xfrm>
        </p:spPr>
        <p:txBody>
          <a:bodyPr>
            <a:normAutofit fontScale="90000"/>
          </a:bodyPr>
          <a:lstStyle/>
          <a:p>
            <a:r>
              <a:rPr lang="en-US" sz="4400" dirty="0">
                <a:latin typeface="Times New Roman" panose="02020603050405020304" pitchFamily="18" charset="0"/>
                <a:cs typeface="Times New Roman" panose="02020603050405020304" pitchFamily="18" charset="0"/>
              </a:rPr>
              <a:t>Output:-</a:t>
            </a:r>
            <a:endParaRPr lang="en-IN" dirty="0"/>
          </a:p>
        </p:txBody>
      </p:sp>
      <p:sp>
        <p:nvSpPr>
          <p:cNvPr id="3" name="Content Placeholder 2">
            <a:extLst>
              <a:ext uri="{FF2B5EF4-FFF2-40B4-BE49-F238E27FC236}">
                <a16:creationId xmlns:a16="http://schemas.microsoft.com/office/drawing/2014/main" id="{DC6C852D-5D08-BFAA-747E-9769A98B85A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70B7022-22C5-4460-081E-5BD62461FD5A}"/>
              </a:ext>
            </a:extLst>
          </p:cNvPr>
          <p:cNvPicPr>
            <a:picLocks noChangeAspect="1"/>
          </p:cNvPicPr>
          <p:nvPr/>
        </p:nvPicPr>
        <p:blipFill>
          <a:blip r:embed="rId2"/>
          <a:stretch>
            <a:fillRect/>
          </a:stretch>
        </p:blipFill>
        <p:spPr>
          <a:xfrm>
            <a:off x="0" y="808819"/>
            <a:ext cx="5992837" cy="4733925"/>
          </a:xfrm>
          <a:prstGeom prst="rect">
            <a:avLst/>
          </a:prstGeom>
        </p:spPr>
      </p:pic>
      <p:pic>
        <p:nvPicPr>
          <p:cNvPr id="7" name="Picture 6">
            <a:extLst>
              <a:ext uri="{FF2B5EF4-FFF2-40B4-BE49-F238E27FC236}">
                <a16:creationId xmlns:a16="http://schemas.microsoft.com/office/drawing/2014/main" id="{55C345F2-9C48-F23F-EBC1-F72E4261EA46}"/>
              </a:ext>
            </a:extLst>
          </p:cNvPr>
          <p:cNvPicPr>
            <a:picLocks noChangeAspect="1"/>
          </p:cNvPicPr>
          <p:nvPr/>
        </p:nvPicPr>
        <p:blipFill>
          <a:blip r:embed="rId3"/>
          <a:stretch>
            <a:fillRect/>
          </a:stretch>
        </p:blipFill>
        <p:spPr>
          <a:xfrm>
            <a:off x="5992837" y="2657475"/>
            <a:ext cx="6199163" cy="4200525"/>
          </a:xfrm>
          <a:prstGeom prst="rect">
            <a:avLst/>
          </a:prstGeom>
        </p:spPr>
      </p:pic>
    </p:spTree>
    <p:extLst>
      <p:ext uri="{BB962C8B-B14F-4D97-AF65-F5344CB8AC3E}">
        <p14:creationId xmlns:p14="http://schemas.microsoft.com/office/powerpoint/2010/main" val="1909622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F0B0-2F72-9513-D607-EC228A3029B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8C836A1-477A-152F-389D-DFFF53B66EF8}"/>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544BC3E3-B162-193E-E1F1-4D6AB866A574}"/>
              </a:ext>
            </a:extLst>
          </p:cNvPr>
          <p:cNvPicPr>
            <a:picLocks noChangeAspect="1"/>
          </p:cNvPicPr>
          <p:nvPr/>
        </p:nvPicPr>
        <p:blipFill>
          <a:blip r:embed="rId2"/>
          <a:stretch>
            <a:fillRect/>
          </a:stretch>
        </p:blipFill>
        <p:spPr>
          <a:xfrm>
            <a:off x="0" y="2149893"/>
            <a:ext cx="7863840" cy="3279388"/>
          </a:xfrm>
          <a:prstGeom prst="rect">
            <a:avLst/>
          </a:prstGeom>
        </p:spPr>
      </p:pic>
      <p:pic>
        <p:nvPicPr>
          <p:cNvPr id="11" name="Picture 10">
            <a:extLst>
              <a:ext uri="{FF2B5EF4-FFF2-40B4-BE49-F238E27FC236}">
                <a16:creationId xmlns:a16="http://schemas.microsoft.com/office/drawing/2014/main" id="{D5191473-70C5-096E-8738-BBF51FA06A7C}"/>
              </a:ext>
            </a:extLst>
          </p:cNvPr>
          <p:cNvPicPr>
            <a:picLocks noChangeAspect="1"/>
          </p:cNvPicPr>
          <p:nvPr/>
        </p:nvPicPr>
        <p:blipFill>
          <a:blip r:embed="rId3"/>
          <a:stretch>
            <a:fillRect/>
          </a:stretch>
        </p:blipFill>
        <p:spPr>
          <a:xfrm>
            <a:off x="32824" y="-1"/>
            <a:ext cx="4209581" cy="2149893"/>
          </a:xfrm>
          <a:prstGeom prst="rect">
            <a:avLst/>
          </a:prstGeom>
        </p:spPr>
      </p:pic>
      <p:pic>
        <p:nvPicPr>
          <p:cNvPr id="12" name="Picture 11">
            <a:extLst>
              <a:ext uri="{FF2B5EF4-FFF2-40B4-BE49-F238E27FC236}">
                <a16:creationId xmlns:a16="http://schemas.microsoft.com/office/drawing/2014/main" id="{969BD9DC-324B-7DD0-E839-AE7FA0BA1436}"/>
              </a:ext>
            </a:extLst>
          </p:cNvPr>
          <p:cNvPicPr>
            <a:picLocks noChangeAspect="1"/>
          </p:cNvPicPr>
          <p:nvPr/>
        </p:nvPicPr>
        <p:blipFill>
          <a:blip r:embed="rId4"/>
          <a:stretch>
            <a:fillRect/>
          </a:stretch>
        </p:blipFill>
        <p:spPr>
          <a:xfrm>
            <a:off x="32825" y="5564218"/>
            <a:ext cx="11928485" cy="979634"/>
          </a:xfrm>
          <a:prstGeom prst="rect">
            <a:avLst/>
          </a:prstGeom>
        </p:spPr>
      </p:pic>
    </p:spTree>
    <p:extLst>
      <p:ext uri="{BB962C8B-B14F-4D97-AF65-F5344CB8AC3E}">
        <p14:creationId xmlns:p14="http://schemas.microsoft.com/office/powerpoint/2010/main" val="36357249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2B66-7F60-2124-AD03-E66CF4B1BDD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E44AB08-58EB-38FB-1A38-32E3C680145E}"/>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9361FB3C-B1E8-3EA5-D253-D3E0DB62D6F1}"/>
              </a:ext>
            </a:extLst>
          </p:cNvPr>
          <p:cNvPicPr>
            <a:picLocks noChangeAspect="1"/>
          </p:cNvPicPr>
          <p:nvPr/>
        </p:nvPicPr>
        <p:blipFill>
          <a:blip r:embed="rId2"/>
          <a:stretch>
            <a:fillRect/>
          </a:stretch>
        </p:blipFill>
        <p:spPr>
          <a:xfrm>
            <a:off x="112542" y="192294"/>
            <a:ext cx="7537596" cy="5601213"/>
          </a:xfrm>
          <a:prstGeom prst="rect">
            <a:avLst/>
          </a:prstGeom>
        </p:spPr>
      </p:pic>
      <p:sp>
        <p:nvSpPr>
          <p:cNvPr id="10" name="TextBox 9">
            <a:extLst>
              <a:ext uri="{FF2B5EF4-FFF2-40B4-BE49-F238E27FC236}">
                <a16:creationId xmlns:a16="http://schemas.microsoft.com/office/drawing/2014/main" id="{A58C3C32-4CAF-D547-C302-979677F84908}"/>
              </a:ext>
            </a:extLst>
          </p:cNvPr>
          <p:cNvSpPr txBox="1"/>
          <p:nvPr/>
        </p:nvSpPr>
        <p:spPr>
          <a:xfrm>
            <a:off x="7650138" y="3245172"/>
            <a:ext cx="442932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function predicts the house price based on the given features by applying the regression equation with the provided coefficients and intercept.</a:t>
            </a:r>
          </a:p>
        </p:txBody>
      </p:sp>
      <p:pic>
        <p:nvPicPr>
          <p:cNvPr id="12" name="Picture 11">
            <a:extLst>
              <a:ext uri="{FF2B5EF4-FFF2-40B4-BE49-F238E27FC236}">
                <a16:creationId xmlns:a16="http://schemas.microsoft.com/office/drawing/2014/main" id="{E6CC67B1-00FE-CB3D-B165-868847EDE643}"/>
              </a:ext>
            </a:extLst>
          </p:cNvPr>
          <p:cNvPicPr>
            <a:picLocks noChangeAspect="1"/>
          </p:cNvPicPr>
          <p:nvPr/>
        </p:nvPicPr>
        <p:blipFill>
          <a:blip r:embed="rId3"/>
          <a:stretch>
            <a:fillRect/>
          </a:stretch>
        </p:blipFill>
        <p:spPr>
          <a:xfrm>
            <a:off x="230724" y="6006660"/>
            <a:ext cx="4259485" cy="305240"/>
          </a:xfrm>
          <a:prstGeom prst="rect">
            <a:avLst/>
          </a:prstGeom>
        </p:spPr>
      </p:pic>
    </p:spTree>
    <p:extLst>
      <p:ext uri="{BB962C8B-B14F-4D97-AF65-F5344CB8AC3E}">
        <p14:creationId xmlns:p14="http://schemas.microsoft.com/office/powerpoint/2010/main" val="679725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BBFC-3FBB-229D-5AA2-0F9E34758C9F}"/>
              </a:ext>
            </a:extLst>
          </p:cNvPr>
          <p:cNvSpPr>
            <a:spLocks noGrp="1"/>
          </p:cNvSpPr>
          <p:nvPr>
            <p:ph type="title"/>
          </p:nvPr>
        </p:nvSpPr>
        <p:spPr>
          <a:xfrm>
            <a:off x="838200" y="1"/>
            <a:ext cx="10515600" cy="1209821"/>
          </a:xfrm>
        </p:spPr>
        <p:txBody>
          <a:bodyPr/>
          <a:lstStyle/>
          <a:p>
            <a:r>
              <a:rPr lang="en-US" dirty="0">
                <a:latin typeface="Times New Roman" panose="02020603050405020304" pitchFamily="18" charset="0"/>
                <a:cs typeface="Times New Roman" panose="02020603050405020304" pitchFamily="18" charset="0"/>
              </a:rPr>
              <a:t>Supervised Learning:-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2BAF6A-8AC0-B1D2-0D63-1B54CD39258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48AB84B-9633-3264-8F3A-A88886D1D5F5}"/>
              </a:ext>
            </a:extLst>
          </p:cNvPr>
          <p:cNvPicPr>
            <a:picLocks noChangeAspect="1"/>
          </p:cNvPicPr>
          <p:nvPr/>
        </p:nvPicPr>
        <p:blipFill rotWithShape="1">
          <a:blip r:embed="rId2"/>
          <a:srcRect t="12962"/>
          <a:stretch/>
        </p:blipFill>
        <p:spPr>
          <a:xfrm>
            <a:off x="379828" y="1209822"/>
            <a:ext cx="10973972" cy="5648177"/>
          </a:xfrm>
          <a:prstGeom prst="rect">
            <a:avLst/>
          </a:prstGeom>
        </p:spPr>
      </p:pic>
    </p:spTree>
    <p:extLst>
      <p:ext uri="{BB962C8B-B14F-4D97-AF65-F5344CB8AC3E}">
        <p14:creationId xmlns:p14="http://schemas.microsoft.com/office/powerpoint/2010/main" val="14561454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2D30-2944-FB34-68EA-F7196AC2B11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3A891BB-4885-3DBD-54D0-B39928D3978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E0ABE00-9A05-C9AA-200C-770AA2BF0F60}"/>
              </a:ext>
            </a:extLst>
          </p:cNvPr>
          <p:cNvPicPr>
            <a:picLocks noChangeAspect="1"/>
          </p:cNvPicPr>
          <p:nvPr/>
        </p:nvPicPr>
        <p:blipFill>
          <a:blip r:embed="rId2"/>
          <a:stretch>
            <a:fillRect/>
          </a:stretch>
        </p:blipFill>
        <p:spPr>
          <a:xfrm>
            <a:off x="126608" y="365125"/>
            <a:ext cx="11816863" cy="5318223"/>
          </a:xfrm>
          <a:prstGeom prst="rect">
            <a:avLst/>
          </a:prstGeom>
        </p:spPr>
      </p:pic>
      <p:sp>
        <p:nvSpPr>
          <p:cNvPr id="7" name="TextBox 6">
            <a:extLst>
              <a:ext uri="{FF2B5EF4-FFF2-40B4-BE49-F238E27FC236}">
                <a16:creationId xmlns:a16="http://schemas.microsoft.com/office/drawing/2014/main" id="{B0B554E5-87B9-6553-24A9-1A3E66D59E79}"/>
              </a:ext>
            </a:extLst>
          </p:cNvPr>
          <p:cNvSpPr txBox="1"/>
          <p:nvPr/>
        </p:nvSpPr>
        <p:spPr>
          <a:xfrm>
            <a:off x="126608" y="5850235"/>
            <a:ext cx="11938784"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Link of the code:-</a:t>
            </a:r>
            <a:r>
              <a:rPr lang="en-IN" u="sng" dirty="0">
                <a:solidFill>
                  <a:schemeClr val="accent1"/>
                </a:solidFill>
              </a:rPr>
              <a:t>https://colab.research.google.com/drive/1AsA_xmE2qMwqu99hw0VImrVYzY2vkmHr?usp=sharing</a:t>
            </a:r>
          </a:p>
        </p:txBody>
      </p:sp>
    </p:spTree>
    <p:extLst>
      <p:ext uri="{BB962C8B-B14F-4D97-AF65-F5344CB8AC3E}">
        <p14:creationId xmlns:p14="http://schemas.microsoft.com/office/powerpoint/2010/main" val="43521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A985-4F87-979E-2124-D4D7064C0032}"/>
              </a:ext>
            </a:extLst>
          </p:cNvPr>
          <p:cNvSpPr>
            <a:spLocks noGrp="1"/>
          </p:cNvSpPr>
          <p:nvPr>
            <p:ph type="title"/>
          </p:nvPr>
        </p:nvSpPr>
        <p:spPr>
          <a:xfrm>
            <a:off x="196948" y="829359"/>
            <a:ext cx="11156852" cy="1013509"/>
          </a:xfrm>
        </p:spPr>
        <p:txBody>
          <a:bodyPr>
            <a:normAutofit fontScale="90000"/>
          </a:bodyPr>
          <a:lstStyle/>
          <a:p>
            <a:pPr lvl="1"/>
            <a:r>
              <a:rPr lang="en-US" sz="3100" b="1" dirty="0">
                <a:latin typeface="Times New Roman" panose="02020603050405020304" pitchFamily="18" charset="0"/>
                <a:cs typeface="Times New Roman" panose="02020603050405020304" pitchFamily="18" charset="0"/>
              </a:rPr>
              <a:t>For aim:-</a:t>
            </a:r>
            <a:br>
              <a:rPr lang="en-US" sz="31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Decide whether a person should buy the house based on the given 13 features.</a:t>
            </a:r>
            <a:br>
              <a:rPr lang="en-US" sz="2700" b="1" dirty="0">
                <a:latin typeface="Times New Roman" panose="02020603050405020304" pitchFamily="18" charset="0"/>
                <a:cs typeface="Times New Roman" panose="02020603050405020304" pitchFamily="18" charset="0"/>
              </a:rPr>
            </a:br>
            <a:br>
              <a:rPr lang="en-US" sz="2700" b="1" dirty="0">
                <a:latin typeface="Times New Roman" panose="02020603050405020304" pitchFamily="18" charset="0"/>
                <a:cs typeface="Times New Roman" panose="02020603050405020304" pitchFamily="18" charset="0"/>
              </a:rPr>
            </a:br>
            <a:endParaRPr lang="en-IN" sz="27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3AB68B3-41D4-C8BB-F868-7E42482C2E9A}"/>
              </a:ext>
            </a:extLst>
          </p:cNvPr>
          <p:cNvSpPr>
            <a:spLocks noGrp="1"/>
          </p:cNvSpPr>
          <p:nvPr>
            <p:ph idx="1"/>
          </p:nvPr>
        </p:nvSpPr>
        <p:spPr>
          <a:xfrm>
            <a:off x="196948" y="2067952"/>
            <a:ext cx="11156852" cy="3813590"/>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aim of deciding whether a person should buy the house based on the 13 features is coming under classification tasks, not regression. So, we will implement, classification here.</a:t>
            </a:r>
          </a:p>
          <a:p>
            <a:pPr marL="0" indent="0">
              <a:buNone/>
            </a:pPr>
            <a:r>
              <a:rPr lang="en-IN" sz="2000" dirty="0">
                <a:latin typeface="Times New Roman" panose="02020603050405020304" pitchFamily="18" charset="0"/>
                <a:cs typeface="Times New Roman" panose="02020603050405020304" pitchFamily="18" charset="0"/>
              </a:rPr>
              <a:t>Now coming to the question:- “</a:t>
            </a:r>
            <a:r>
              <a:rPr lang="en-US" sz="2000" b="1" dirty="0">
                <a:latin typeface="Times New Roman" panose="02020603050405020304" pitchFamily="18" charset="0"/>
                <a:cs typeface="Times New Roman" panose="02020603050405020304" pitchFamily="18" charset="0"/>
              </a:rPr>
              <a:t>Decide whether a person should buy the house based on the given 13 features.”:-</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D45E081-B4AA-992C-F20A-C37D259F4506}"/>
              </a:ext>
            </a:extLst>
          </p:cNvPr>
          <p:cNvSpPr txBox="1"/>
          <p:nvPr/>
        </p:nvSpPr>
        <p:spPr>
          <a:xfrm>
            <a:off x="196948" y="3974747"/>
            <a:ext cx="11798104" cy="255454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K-Nearest Neighbors (KNN): </a:t>
            </a:r>
            <a:r>
              <a:rPr lang="en-US" sz="2000" dirty="0">
                <a:latin typeface="Times New Roman" panose="02020603050405020304" pitchFamily="18" charset="0"/>
                <a:cs typeface="Times New Roman" panose="02020603050405020304" pitchFamily="18" charset="0"/>
              </a:rPr>
              <a:t>Since your task involves classifying based on specific features (such as area, bedrooms, bathrooms, etc.), and not based on the "distance" between instances, </a:t>
            </a:r>
            <a:r>
              <a:rPr lang="en-US" sz="2000" b="1" dirty="0">
                <a:latin typeface="Times New Roman" panose="02020603050405020304" pitchFamily="18" charset="0"/>
                <a:cs typeface="Times New Roman" panose="02020603050405020304" pitchFamily="18" charset="0"/>
              </a:rPr>
              <a:t>KNN</a:t>
            </a:r>
            <a:r>
              <a:rPr lang="en-US" sz="2000" dirty="0">
                <a:latin typeface="Times New Roman" panose="02020603050405020304" pitchFamily="18" charset="0"/>
                <a:cs typeface="Times New Roman" panose="02020603050405020304" pitchFamily="18" charset="0"/>
              </a:rPr>
              <a:t> is not ideal in this case.</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Support Vector Machine (SVM): SVM</a:t>
            </a:r>
            <a:r>
              <a:rPr lang="en-US" sz="2000" dirty="0">
                <a:latin typeface="Times New Roman" panose="02020603050405020304" pitchFamily="18" charset="0"/>
                <a:cs typeface="Times New Roman" panose="02020603050405020304" pitchFamily="18" charset="0"/>
              </a:rPr>
              <a:t> works by finding a hyperplane that separates different classes (class 1 and class 0 in your case). While it can work for binary classification tasks, it is typically more suitable for cases where there is clear separation between classes with a defined boundary. For feature-based classification in your scenario (with continuous features like area, bedrooms, etc.), </a:t>
            </a:r>
            <a:r>
              <a:rPr lang="en-US" sz="2000" b="1" dirty="0">
                <a:latin typeface="Times New Roman" panose="02020603050405020304" pitchFamily="18" charset="0"/>
                <a:cs typeface="Times New Roman" panose="02020603050405020304" pitchFamily="18" charset="0"/>
              </a:rPr>
              <a:t>SVM</a:t>
            </a:r>
            <a:r>
              <a:rPr lang="en-US" sz="2000" dirty="0">
                <a:latin typeface="Times New Roman" panose="02020603050405020304" pitchFamily="18" charset="0"/>
                <a:cs typeface="Times New Roman" panose="02020603050405020304" pitchFamily="18" charset="0"/>
              </a:rPr>
              <a:t> might not be the best choice.</a:t>
            </a:r>
          </a:p>
        </p:txBody>
      </p:sp>
    </p:spTree>
    <p:extLst>
      <p:ext uri="{BB962C8B-B14F-4D97-AF65-F5344CB8AC3E}">
        <p14:creationId xmlns:p14="http://schemas.microsoft.com/office/powerpoint/2010/main" val="38859261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7583-39C3-8546-A4B6-FD0242E8995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882B5EE-B13F-8313-C126-FF724A2832F8}"/>
              </a:ext>
            </a:extLst>
          </p:cNvPr>
          <p:cNvSpPr>
            <a:spLocks noGrp="1"/>
          </p:cNvSpPr>
          <p:nvPr>
            <p:ph idx="1"/>
          </p:nvPr>
        </p:nvSpPr>
        <p:spPr>
          <a:xfrm>
            <a:off x="187569" y="562708"/>
            <a:ext cx="11816862" cy="6499274"/>
          </a:xfrm>
        </p:spPr>
        <p:txBody>
          <a:bodyPr>
            <a:normAutofit/>
          </a:bodyPr>
          <a:lstStyle/>
          <a:p>
            <a:pPr marL="0" indent="0">
              <a:buNone/>
            </a:pPr>
            <a:r>
              <a:rPr lang="en-US" sz="1900" b="1" dirty="0">
                <a:latin typeface="Times New Roman" panose="02020603050405020304" pitchFamily="18" charset="0"/>
                <a:cs typeface="Times New Roman" panose="02020603050405020304" pitchFamily="18" charset="0"/>
              </a:rPr>
              <a:t>Naive Bayes: Naive Bayes</a:t>
            </a:r>
            <a:r>
              <a:rPr lang="en-US" sz="1900" dirty="0">
                <a:latin typeface="Times New Roman" panose="02020603050405020304" pitchFamily="18" charset="0"/>
                <a:cs typeface="Times New Roman" panose="02020603050405020304" pitchFamily="18" charset="0"/>
              </a:rPr>
              <a:t> is a probabilistic classifier, but it assumes the features are conditionally independent given the class. Since you're working with multiple features, some of which might be correlated, </a:t>
            </a:r>
            <a:r>
              <a:rPr lang="en-US" sz="1900" b="1" dirty="0">
                <a:latin typeface="Times New Roman" panose="02020603050405020304" pitchFamily="18" charset="0"/>
                <a:cs typeface="Times New Roman" panose="02020603050405020304" pitchFamily="18" charset="0"/>
              </a:rPr>
              <a:t>Naive Bayes</a:t>
            </a:r>
            <a:r>
              <a:rPr lang="en-US" sz="1900" dirty="0">
                <a:latin typeface="Times New Roman" panose="02020603050405020304" pitchFamily="18" charset="0"/>
                <a:cs typeface="Times New Roman" panose="02020603050405020304" pitchFamily="18" charset="0"/>
              </a:rPr>
              <a:t> may not give the best results for this kind of classification task.</a:t>
            </a: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r>
              <a:rPr lang="en-US" sz="1900" b="1" dirty="0">
                <a:latin typeface="Times New Roman" panose="02020603050405020304" pitchFamily="18" charset="0"/>
                <a:cs typeface="Times New Roman" panose="02020603050405020304" pitchFamily="18" charset="0"/>
              </a:rPr>
              <a:t>Decision Tree: </a:t>
            </a:r>
            <a:r>
              <a:rPr lang="en-US" sz="1900" dirty="0">
                <a:latin typeface="Times New Roman" panose="02020603050405020304" pitchFamily="18" charset="0"/>
                <a:cs typeface="Times New Roman" panose="02020603050405020304" pitchFamily="18" charset="0"/>
              </a:rPr>
              <a:t>A </a:t>
            </a:r>
            <a:r>
              <a:rPr lang="en-US" sz="1900" b="1" dirty="0">
                <a:latin typeface="Times New Roman" panose="02020603050405020304" pitchFamily="18" charset="0"/>
                <a:cs typeface="Times New Roman" panose="02020603050405020304" pitchFamily="18" charset="0"/>
              </a:rPr>
              <a:t>Decision Tree</a:t>
            </a:r>
            <a:r>
              <a:rPr lang="en-US" sz="1900" dirty="0">
                <a:latin typeface="Times New Roman" panose="02020603050405020304" pitchFamily="18" charset="0"/>
                <a:cs typeface="Times New Roman" panose="02020603050405020304" pitchFamily="18" charset="0"/>
              </a:rPr>
              <a:t> splits the data based on features to make decisions, but it can easily overfit (become too complex) when working with many features. </a:t>
            </a: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r>
              <a:rPr lang="en-US" sz="1900" b="1" dirty="0">
                <a:latin typeface="Times New Roman" panose="02020603050405020304" pitchFamily="18" charset="0"/>
                <a:cs typeface="Times New Roman" panose="02020603050405020304" pitchFamily="18" charset="0"/>
              </a:rPr>
              <a:t>Random Forest: </a:t>
            </a:r>
            <a:r>
              <a:rPr lang="en-US" sz="1900" dirty="0">
                <a:latin typeface="Times New Roman" panose="02020603050405020304" pitchFamily="18" charset="0"/>
                <a:cs typeface="Times New Roman" panose="02020603050405020304" pitchFamily="18" charset="0"/>
              </a:rPr>
              <a:t>A </a:t>
            </a:r>
            <a:r>
              <a:rPr lang="en-US" sz="1900" b="1" dirty="0">
                <a:latin typeface="Times New Roman" panose="02020603050405020304" pitchFamily="18" charset="0"/>
                <a:cs typeface="Times New Roman" panose="02020603050405020304" pitchFamily="18" charset="0"/>
              </a:rPr>
              <a:t>Random Forest</a:t>
            </a:r>
            <a:r>
              <a:rPr lang="en-US" sz="1900" dirty="0">
                <a:latin typeface="Times New Roman" panose="02020603050405020304" pitchFamily="18" charset="0"/>
                <a:cs typeface="Times New Roman" panose="02020603050405020304" pitchFamily="18" charset="0"/>
              </a:rPr>
              <a:t> is like a collection of Decision Trees. So, if decision tree is not a good idea then of course Random forest is also a bad idea.</a:t>
            </a: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r>
              <a:rPr lang="en-US" sz="1900" b="1" dirty="0">
                <a:latin typeface="Times New Roman" panose="02020603050405020304" pitchFamily="18" charset="0"/>
                <a:cs typeface="Times New Roman" panose="02020603050405020304" pitchFamily="18" charset="0"/>
              </a:rPr>
              <a:t>Logistic Regression: Logistic Regression</a:t>
            </a:r>
            <a:r>
              <a:rPr lang="en-US" sz="1900" dirty="0">
                <a:latin typeface="Times New Roman" panose="02020603050405020304" pitchFamily="18" charset="0"/>
                <a:cs typeface="Times New Roman" panose="02020603050405020304" pitchFamily="18" charset="0"/>
              </a:rPr>
              <a:t> is a </a:t>
            </a:r>
            <a:r>
              <a:rPr lang="en-US" sz="1900" b="1" dirty="0">
                <a:latin typeface="Times New Roman" panose="02020603050405020304" pitchFamily="18" charset="0"/>
                <a:cs typeface="Times New Roman" panose="02020603050405020304" pitchFamily="18" charset="0"/>
              </a:rPr>
              <a:t>binary classification</a:t>
            </a:r>
            <a:r>
              <a:rPr lang="en-US" sz="1900" dirty="0">
                <a:latin typeface="Times New Roman" panose="02020603050405020304" pitchFamily="18" charset="0"/>
                <a:cs typeface="Times New Roman" panose="02020603050405020304" pitchFamily="18" charset="0"/>
              </a:rPr>
              <a:t> algorithm that estimates the probability of a binary outcome. It's ideal for classifying whether someone will buy a house (class 1) or not (class 0), based on the features provided.</a:t>
            </a: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Since our task is binary classification (deciding whether to buy the house or not, and possibly also classifying the furnishing status), </a:t>
            </a:r>
            <a:r>
              <a:rPr lang="en-US" sz="1900" b="1" dirty="0">
                <a:latin typeface="Times New Roman" panose="02020603050405020304" pitchFamily="18" charset="0"/>
                <a:cs typeface="Times New Roman" panose="02020603050405020304" pitchFamily="18" charset="0"/>
              </a:rPr>
              <a:t>Logistic Regression</a:t>
            </a:r>
            <a:r>
              <a:rPr lang="en-US" sz="1900" dirty="0">
                <a:latin typeface="Times New Roman" panose="02020603050405020304" pitchFamily="18" charset="0"/>
                <a:cs typeface="Times New Roman" panose="02020603050405020304" pitchFamily="18" charset="0"/>
              </a:rPr>
              <a:t> is indeed a </a:t>
            </a:r>
            <a:r>
              <a:rPr lang="en-US" sz="1900" b="1" dirty="0">
                <a:latin typeface="Times New Roman" panose="02020603050405020304" pitchFamily="18" charset="0"/>
                <a:cs typeface="Times New Roman" panose="02020603050405020304" pitchFamily="18" charset="0"/>
              </a:rPr>
              <a:t>good choice</a:t>
            </a:r>
            <a:r>
              <a:rPr lang="en-US" sz="1900" dirty="0">
                <a:latin typeface="Times New Roman" panose="02020603050405020304" pitchFamily="18" charset="0"/>
                <a:cs typeface="Times New Roman" panose="02020603050405020304" pitchFamily="18" charset="0"/>
              </a:rPr>
              <a:t>. It directly models the probability of the target class and works well with continuous features like area, bedrooms, etc.</a:t>
            </a:r>
          </a:p>
          <a:p>
            <a:endParaRPr lang="en-IN" dirty="0"/>
          </a:p>
        </p:txBody>
      </p:sp>
    </p:spTree>
    <p:extLst>
      <p:ext uri="{BB962C8B-B14F-4D97-AF65-F5344CB8AC3E}">
        <p14:creationId xmlns:p14="http://schemas.microsoft.com/office/powerpoint/2010/main" val="4125862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DF99-BA0C-E5F0-F9B8-9F7B45650E6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2D62E77-E99B-88FD-D3FE-BA6BAF95E90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F6B620E-E248-ED43-663D-4C8979A8B3A2}"/>
              </a:ext>
            </a:extLst>
          </p:cNvPr>
          <p:cNvPicPr>
            <a:picLocks noChangeAspect="1"/>
          </p:cNvPicPr>
          <p:nvPr/>
        </p:nvPicPr>
        <p:blipFill>
          <a:blip r:embed="rId2"/>
          <a:stretch>
            <a:fillRect/>
          </a:stretch>
        </p:blipFill>
        <p:spPr>
          <a:xfrm>
            <a:off x="122579" y="153987"/>
            <a:ext cx="9851415" cy="4201515"/>
          </a:xfrm>
          <a:prstGeom prst="rect">
            <a:avLst/>
          </a:prstGeom>
        </p:spPr>
      </p:pic>
      <p:pic>
        <p:nvPicPr>
          <p:cNvPr id="7" name="Picture 6">
            <a:extLst>
              <a:ext uri="{FF2B5EF4-FFF2-40B4-BE49-F238E27FC236}">
                <a16:creationId xmlns:a16="http://schemas.microsoft.com/office/drawing/2014/main" id="{EFDE0DA1-0AD9-645A-4479-EC658E74068E}"/>
              </a:ext>
            </a:extLst>
          </p:cNvPr>
          <p:cNvPicPr>
            <a:picLocks noChangeAspect="1"/>
          </p:cNvPicPr>
          <p:nvPr/>
        </p:nvPicPr>
        <p:blipFill>
          <a:blip r:embed="rId3"/>
          <a:stretch>
            <a:fillRect/>
          </a:stretch>
        </p:blipFill>
        <p:spPr>
          <a:xfrm>
            <a:off x="4043729" y="4635500"/>
            <a:ext cx="7421440" cy="2121966"/>
          </a:xfrm>
          <a:prstGeom prst="rect">
            <a:avLst/>
          </a:prstGeom>
        </p:spPr>
      </p:pic>
    </p:spTree>
    <p:extLst>
      <p:ext uri="{BB962C8B-B14F-4D97-AF65-F5344CB8AC3E}">
        <p14:creationId xmlns:p14="http://schemas.microsoft.com/office/powerpoint/2010/main" val="6061142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0D62-75B6-DDE2-2699-B59D42CFA9D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4423C56-14FF-8375-B338-2A48F1C5745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5450B48-8978-D79C-9398-2C9D14DC23FF}"/>
              </a:ext>
            </a:extLst>
          </p:cNvPr>
          <p:cNvPicPr>
            <a:picLocks noChangeAspect="1"/>
          </p:cNvPicPr>
          <p:nvPr/>
        </p:nvPicPr>
        <p:blipFill>
          <a:blip r:embed="rId2"/>
          <a:stretch>
            <a:fillRect/>
          </a:stretch>
        </p:blipFill>
        <p:spPr>
          <a:xfrm>
            <a:off x="175407" y="114111"/>
            <a:ext cx="11392070" cy="1908101"/>
          </a:xfrm>
          <a:prstGeom prst="rect">
            <a:avLst/>
          </a:prstGeom>
        </p:spPr>
      </p:pic>
      <p:pic>
        <p:nvPicPr>
          <p:cNvPr id="7" name="Picture 6">
            <a:extLst>
              <a:ext uri="{FF2B5EF4-FFF2-40B4-BE49-F238E27FC236}">
                <a16:creationId xmlns:a16="http://schemas.microsoft.com/office/drawing/2014/main" id="{E2AC3DB4-42FA-99F7-61FE-ED87DC026F7A}"/>
              </a:ext>
            </a:extLst>
          </p:cNvPr>
          <p:cNvPicPr>
            <a:picLocks noChangeAspect="1"/>
          </p:cNvPicPr>
          <p:nvPr/>
        </p:nvPicPr>
        <p:blipFill>
          <a:blip r:embed="rId3"/>
          <a:stretch>
            <a:fillRect/>
          </a:stretch>
        </p:blipFill>
        <p:spPr>
          <a:xfrm>
            <a:off x="0" y="2138290"/>
            <a:ext cx="6098785" cy="3100650"/>
          </a:xfrm>
          <a:prstGeom prst="rect">
            <a:avLst/>
          </a:prstGeom>
        </p:spPr>
      </p:pic>
      <p:pic>
        <p:nvPicPr>
          <p:cNvPr id="9" name="Picture 8">
            <a:extLst>
              <a:ext uri="{FF2B5EF4-FFF2-40B4-BE49-F238E27FC236}">
                <a16:creationId xmlns:a16="http://schemas.microsoft.com/office/drawing/2014/main" id="{75BCBDB4-A6A8-0235-F3F8-401B4D7502FF}"/>
              </a:ext>
            </a:extLst>
          </p:cNvPr>
          <p:cNvPicPr>
            <a:picLocks noChangeAspect="1"/>
          </p:cNvPicPr>
          <p:nvPr/>
        </p:nvPicPr>
        <p:blipFill>
          <a:blip r:embed="rId4"/>
          <a:stretch>
            <a:fillRect/>
          </a:stretch>
        </p:blipFill>
        <p:spPr>
          <a:xfrm>
            <a:off x="6096001" y="2272800"/>
            <a:ext cx="6096000" cy="1511409"/>
          </a:xfrm>
          <a:prstGeom prst="rect">
            <a:avLst/>
          </a:prstGeom>
        </p:spPr>
      </p:pic>
      <p:pic>
        <p:nvPicPr>
          <p:cNvPr id="11" name="Picture 10">
            <a:extLst>
              <a:ext uri="{FF2B5EF4-FFF2-40B4-BE49-F238E27FC236}">
                <a16:creationId xmlns:a16="http://schemas.microsoft.com/office/drawing/2014/main" id="{D4AD9B7B-2EF9-7186-5028-D42A1C69CD69}"/>
              </a:ext>
            </a:extLst>
          </p:cNvPr>
          <p:cNvPicPr>
            <a:picLocks noChangeAspect="1"/>
          </p:cNvPicPr>
          <p:nvPr/>
        </p:nvPicPr>
        <p:blipFill>
          <a:blip r:embed="rId5"/>
          <a:stretch>
            <a:fillRect/>
          </a:stretch>
        </p:blipFill>
        <p:spPr>
          <a:xfrm>
            <a:off x="4943475" y="5489528"/>
            <a:ext cx="6829425" cy="1162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108409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2FB6-BA49-3BF7-CE86-413010283E0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1A22013-F30D-938E-4CB3-E2F7727A69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A7D2354-0D07-DB78-9C68-6CD848E3C2BD}"/>
              </a:ext>
            </a:extLst>
          </p:cNvPr>
          <p:cNvPicPr>
            <a:picLocks noChangeAspect="1"/>
          </p:cNvPicPr>
          <p:nvPr/>
        </p:nvPicPr>
        <p:blipFill>
          <a:blip r:embed="rId2"/>
          <a:stretch>
            <a:fillRect/>
          </a:stretch>
        </p:blipFill>
        <p:spPr>
          <a:xfrm>
            <a:off x="178556" y="158749"/>
            <a:ext cx="8690242" cy="4351337"/>
          </a:xfrm>
          <a:prstGeom prst="rect">
            <a:avLst/>
          </a:prstGeom>
        </p:spPr>
      </p:pic>
      <p:pic>
        <p:nvPicPr>
          <p:cNvPr id="7" name="Picture 6">
            <a:extLst>
              <a:ext uri="{FF2B5EF4-FFF2-40B4-BE49-F238E27FC236}">
                <a16:creationId xmlns:a16="http://schemas.microsoft.com/office/drawing/2014/main" id="{FAE9C43A-387F-0AFF-82D1-8521EFF25268}"/>
              </a:ext>
            </a:extLst>
          </p:cNvPr>
          <p:cNvPicPr>
            <a:picLocks noChangeAspect="1"/>
          </p:cNvPicPr>
          <p:nvPr/>
        </p:nvPicPr>
        <p:blipFill>
          <a:blip r:embed="rId3"/>
          <a:stretch>
            <a:fillRect/>
          </a:stretch>
        </p:blipFill>
        <p:spPr>
          <a:xfrm>
            <a:off x="178556" y="4883150"/>
            <a:ext cx="6696075" cy="1609725"/>
          </a:xfrm>
          <a:prstGeom prst="rect">
            <a:avLst/>
          </a:prstGeom>
        </p:spPr>
      </p:pic>
      <p:pic>
        <p:nvPicPr>
          <p:cNvPr id="9" name="Picture 8">
            <a:extLst>
              <a:ext uri="{FF2B5EF4-FFF2-40B4-BE49-F238E27FC236}">
                <a16:creationId xmlns:a16="http://schemas.microsoft.com/office/drawing/2014/main" id="{75F2C1F1-0E5F-4180-9181-C77104FFFE61}"/>
              </a:ext>
            </a:extLst>
          </p:cNvPr>
          <p:cNvPicPr>
            <a:picLocks noChangeAspect="1"/>
          </p:cNvPicPr>
          <p:nvPr/>
        </p:nvPicPr>
        <p:blipFill>
          <a:blip r:embed="rId4"/>
          <a:stretch>
            <a:fillRect/>
          </a:stretch>
        </p:blipFill>
        <p:spPr>
          <a:xfrm>
            <a:off x="7019778" y="5299260"/>
            <a:ext cx="4971682" cy="11936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18046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A9C8-6EE7-893A-D7FE-3F55B901759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CEB78C-E38F-404D-1BAC-856CE2D78F8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A08EEBF-74D3-7D8C-8135-D26C3F5F2E6F}"/>
              </a:ext>
            </a:extLst>
          </p:cNvPr>
          <p:cNvPicPr>
            <a:picLocks noChangeAspect="1"/>
          </p:cNvPicPr>
          <p:nvPr/>
        </p:nvPicPr>
        <p:blipFill>
          <a:blip r:embed="rId2"/>
          <a:stretch>
            <a:fillRect/>
          </a:stretch>
        </p:blipFill>
        <p:spPr>
          <a:xfrm>
            <a:off x="102211" y="205666"/>
            <a:ext cx="6743701" cy="4884794"/>
          </a:xfrm>
          <a:prstGeom prst="rect">
            <a:avLst/>
          </a:prstGeom>
        </p:spPr>
      </p:pic>
      <p:pic>
        <p:nvPicPr>
          <p:cNvPr id="7" name="Picture 6">
            <a:extLst>
              <a:ext uri="{FF2B5EF4-FFF2-40B4-BE49-F238E27FC236}">
                <a16:creationId xmlns:a16="http://schemas.microsoft.com/office/drawing/2014/main" id="{79087995-8412-D5ED-7CE0-0DDE28CDD59E}"/>
              </a:ext>
            </a:extLst>
          </p:cNvPr>
          <p:cNvPicPr>
            <a:picLocks noChangeAspect="1"/>
          </p:cNvPicPr>
          <p:nvPr/>
        </p:nvPicPr>
        <p:blipFill>
          <a:blip r:embed="rId3"/>
          <a:stretch>
            <a:fillRect/>
          </a:stretch>
        </p:blipFill>
        <p:spPr>
          <a:xfrm>
            <a:off x="0" y="5216524"/>
            <a:ext cx="7751298" cy="1435809"/>
          </a:xfrm>
          <a:prstGeom prst="rect">
            <a:avLst/>
          </a:prstGeom>
        </p:spPr>
      </p:pic>
    </p:spTree>
    <p:extLst>
      <p:ext uri="{BB962C8B-B14F-4D97-AF65-F5344CB8AC3E}">
        <p14:creationId xmlns:p14="http://schemas.microsoft.com/office/powerpoint/2010/main" val="42285133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F54B-30C5-9982-A21D-B1D7B6225ED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8596813-4939-39AC-9604-EB740381D37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DD77667-5F80-7314-7D6A-D23A40A7CBC8}"/>
              </a:ext>
            </a:extLst>
          </p:cNvPr>
          <p:cNvPicPr>
            <a:picLocks noChangeAspect="1"/>
          </p:cNvPicPr>
          <p:nvPr/>
        </p:nvPicPr>
        <p:blipFill rotWithShape="1">
          <a:blip r:embed="rId2"/>
          <a:srcRect b="21670"/>
          <a:stretch/>
        </p:blipFill>
        <p:spPr>
          <a:xfrm>
            <a:off x="231824" y="801687"/>
            <a:ext cx="6176804" cy="1325563"/>
          </a:xfrm>
          <a:prstGeom prst="rect">
            <a:avLst/>
          </a:prstGeom>
        </p:spPr>
      </p:pic>
      <p:pic>
        <p:nvPicPr>
          <p:cNvPr id="7" name="Picture 6">
            <a:extLst>
              <a:ext uri="{FF2B5EF4-FFF2-40B4-BE49-F238E27FC236}">
                <a16:creationId xmlns:a16="http://schemas.microsoft.com/office/drawing/2014/main" id="{C4CE73E6-037B-DFD1-994D-210035E69AF7}"/>
              </a:ext>
            </a:extLst>
          </p:cNvPr>
          <p:cNvPicPr>
            <a:picLocks noChangeAspect="1"/>
          </p:cNvPicPr>
          <p:nvPr/>
        </p:nvPicPr>
        <p:blipFill>
          <a:blip r:embed="rId3"/>
          <a:stretch>
            <a:fillRect/>
          </a:stretch>
        </p:blipFill>
        <p:spPr>
          <a:xfrm>
            <a:off x="3320226" y="356427"/>
            <a:ext cx="5644806" cy="1985135"/>
          </a:xfrm>
          <a:prstGeom prst="rect">
            <a:avLst/>
          </a:prstGeom>
        </p:spPr>
      </p:pic>
      <p:pic>
        <p:nvPicPr>
          <p:cNvPr id="9" name="Picture 8">
            <a:extLst>
              <a:ext uri="{FF2B5EF4-FFF2-40B4-BE49-F238E27FC236}">
                <a16:creationId xmlns:a16="http://schemas.microsoft.com/office/drawing/2014/main" id="{1829812A-39C8-B32B-8A58-7E1BCF4A2B79}"/>
              </a:ext>
            </a:extLst>
          </p:cNvPr>
          <p:cNvPicPr>
            <a:picLocks noChangeAspect="1"/>
          </p:cNvPicPr>
          <p:nvPr/>
        </p:nvPicPr>
        <p:blipFill>
          <a:blip r:embed="rId4"/>
          <a:stretch>
            <a:fillRect/>
          </a:stretch>
        </p:blipFill>
        <p:spPr>
          <a:xfrm>
            <a:off x="231824" y="2857500"/>
            <a:ext cx="10275011" cy="884506"/>
          </a:xfrm>
          <a:prstGeom prst="rect">
            <a:avLst/>
          </a:prstGeom>
        </p:spPr>
      </p:pic>
      <p:pic>
        <p:nvPicPr>
          <p:cNvPr id="11" name="Picture 10">
            <a:extLst>
              <a:ext uri="{FF2B5EF4-FFF2-40B4-BE49-F238E27FC236}">
                <a16:creationId xmlns:a16="http://schemas.microsoft.com/office/drawing/2014/main" id="{3F887B94-8EC6-AFFA-4FA5-B8F1A2F95FEC}"/>
              </a:ext>
            </a:extLst>
          </p:cNvPr>
          <p:cNvPicPr>
            <a:picLocks noChangeAspect="1"/>
          </p:cNvPicPr>
          <p:nvPr/>
        </p:nvPicPr>
        <p:blipFill>
          <a:blip r:embed="rId5"/>
          <a:stretch>
            <a:fillRect/>
          </a:stretch>
        </p:blipFill>
        <p:spPr>
          <a:xfrm>
            <a:off x="231823" y="4257944"/>
            <a:ext cx="4705937" cy="289858"/>
          </a:xfrm>
          <a:prstGeom prst="rect">
            <a:avLst/>
          </a:prstGeom>
        </p:spPr>
      </p:pic>
      <p:pic>
        <p:nvPicPr>
          <p:cNvPr id="13" name="Picture 12">
            <a:extLst>
              <a:ext uri="{FF2B5EF4-FFF2-40B4-BE49-F238E27FC236}">
                <a16:creationId xmlns:a16="http://schemas.microsoft.com/office/drawing/2014/main" id="{640756EF-A999-4E34-071A-F3E123AF8885}"/>
              </a:ext>
            </a:extLst>
          </p:cNvPr>
          <p:cNvPicPr>
            <a:picLocks noChangeAspect="1"/>
          </p:cNvPicPr>
          <p:nvPr/>
        </p:nvPicPr>
        <p:blipFill>
          <a:blip r:embed="rId6"/>
          <a:stretch>
            <a:fillRect/>
          </a:stretch>
        </p:blipFill>
        <p:spPr>
          <a:xfrm>
            <a:off x="105213" y="5028214"/>
            <a:ext cx="9661152" cy="542592"/>
          </a:xfrm>
          <a:prstGeom prst="rect">
            <a:avLst/>
          </a:prstGeom>
        </p:spPr>
      </p:pic>
      <p:sp>
        <p:nvSpPr>
          <p:cNvPr id="15" name="TextBox 14">
            <a:extLst>
              <a:ext uri="{FF2B5EF4-FFF2-40B4-BE49-F238E27FC236}">
                <a16:creationId xmlns:a16="http://schemas.microsoft.com/office/drawing/2014/main" id="{B5750B43-9C01-AE31-F027-886456E4FA1E}"/>
              </a:ext>
            </a:extLst>
          </p:cNvPr>
          <p:cNvSpPr txBox="1"/>
          <p:nvPr/>
        </p:nvSpPr>
        <p:spPr>
          <a:xfrm>
            <a:off x="231822" y="5737754"/>
            <a:ext cx="11655377"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Link of the code:- </a:t>
            </a:r>
            <a:r>
              <a:rPr lang="en-IN" u="sng" dirty="0">
                <a:solidFill>
                  <a:schemeClr val="accent1"/>
                </a:solidFill>
              </a:rPr>
              <a:t>https://colab.research.google.com/drive/1ErLm_eSxFkQjKIwXjS-w-TMnllR3LMvm?usp=sharing</a:t>
            </a:r>
          </a:p>
        </p:txBody>
      </p:sp>
    </p:spTree>
    <p:extLst>
      <p:ext uri="{BB962C8B-B14F-4D97-AF65-F5344CB8AC3E}">
        <p14:creationId xmlns:p14="http://schemas.microsoft.com/office/powerpoint/2010/main" val="33699833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8D72E-417F-DDE7-5901-E4FAE03558A9}"/>
              </a:ext>
            </a:extLst>
          </p:cNvPr>
          <p:cNvSpPr>
            <a:spLocks noGrp="1"/>
          </p:cNvSpPr>
          <p:nvPr>
            <p:ph type="title"/>
          </p:nvPr>
        </p:nvSpPr>
        <p:spPr>
          <a:xfrm>
            <a:off x="0" y="1"/>
            <a:ext cx="11353800" cy="681036"/>
          </a:xfrm>
        </p:spPr>
        <p:txBody>
          <a:bodyPr>
            <a:normAutofit/>
          </a:bodyPr>
          <a:lstStyle/>
          <a:p>
            <a:r>
              <a:rPr lang="en-US" sz="2400" dirty="0">
                <a:latin typeface="Times New Roman" panose="02020603050405020304" pitchFamily="18" charset="0"/>
                <a:cs typeface="Times New Roman" panose="02020603050405020304" pitchFamily="18" charset="0"/>
              </a:rPr>
              <a:t>Let’s see another dataset:-</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1C3590-06C0-2B05-411E-8752BF217062}"/>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4E9CC5D2-1606-09D5-DB64-109593851133}"/>
              </a:ext>
            </a:extLst>
          </p:cNvPr>
          <p:cNvPicPr>
            <a:picLocks noChangeAspect="1"/>
          </p:cNvPicPr>
          <p:nvPr/>
        </p:nvPicPr>
        <p:blipFill>
          <a:blip r:embed="rId2"/>
          <a:stretch>
            <a:fillRect/>
          </a:stretch>
        </p:blipFill>
        <p:spPr>
          <a:xfrm>
            <a:off x="131005" y="562708"/>
            <a:ext cx="9336551" cy="6294371"/>
          </a:xfrm>
          <a:prstGeom prst="rect">
            <a:avLst/>
          </a:prstGeom>
        </p:spPr>
      </p:pic>
    </p:spTree>
    <p:extLst>
      <p:ext uri="{BB962C8B-B14F-4D97-AF65-F5344CB8AC3E}">
        <p14:creationId xmlns:p14="http://schemas.microsoft.com/office/powerpoint/2010/main" val="22363634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DE0B-1AC7-42EC-87EA-5D9E63E4EC6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509F77A-71AE-4ACF-0A03-79AAB5D9B1D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100DF7F-F1A2-6377-DEE9-40FEB3D7D66D}"/>
              </a:ext>
            </a:extLst>
          </p:cNvPr>
          <p:cNvPicPr>
            <a:picLocks noChangeAspect="1"/>
          </p:cNvPicPr>
          <p:nvPr/>
        </p:nvPicPr>
        <p:blipFill>
          <a:blip r:embed="rId2"/>
          <a:stretch>
            <a:fillRect/>
          </a:stretch>
        </p:blipFill>
        <p:spPr>
          <a:xfrm>
            <a:off x="-1" y="0"/>
            <a:ext cx="9847385" cy="6858000"/>
          </a:xfrm>
          <a:prstGeom prst="rect">
            <a:avLst/>
          </a:prstGeom>
        </p:spPr>
      </p:pic>
    </p:spTree>
    <p:extLst>
      <p:ext uri="{BB962C8B-B14F-4D97-AF65-F5344CB8AC3E}">
        <p14:creationId xmlns:p14="http://schemas.microsoft.com/office/powerpoint/2010/main" val="3964849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E64E-994B-D028-8690-852E2EFD06C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AF43682-DBAF-7557-C12A-5F77FC66274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A4B0292-F01C-D22C-EB11-381A4C912B0A}"/>
              </a:ext>
            </a:extLst>
          </p:cNvPr>
          <p:cNvPicPr>
            <a:picLocks noChangeAspect="1"/>
          </p:cNvPicPr>
          <p:nvPr/>
        </p:nvPicPr>
        <p:blipFill rotWithShape="1">
          <a:blip r:embed="rId2"/>
          <a:srcRect b="80687"/>
          <a:stretch/>
        </p:blipFill>
        <p:spPr>
          <a:xfrm>
            <a:off x="0" y="120675"/>
            <a:ext cx="6562725" cy="413898"/>
          </a:xfrm>
          <a:prstGeom prst="rect">
            <a:avLst/>
          </a:prstGeom>
        </p:spPr>
      </p:pic>
      <p:pic>
        <p:nvPicPr>
          <p:cNvPr id="7" name="Picture 6">
            <a:extLst>
              <a:ext uri="{FF2B5EF4-FFF2-40B4-BE49-F238E27FC236}">
                <a16:creationId xmlns:a16="http://schemas.microsoft.com/office/drawing/2014/main" id="{5D6E6644-5D86-9FB1-AEC1-920F5FDF182A}"/>
              </a:ext>
            </a:extLst>
          </p:cNvPr>
          <p:cNvPicPr>
            <a:picLocks noChangeAspect="1"/>
          </p:cNvPicPr>
          <p:nvPr/>
        </p:nvPicPr>
        <p:blipFill>
          <a:blip r:embed="rId3"/>
          <a:stretch>
            <a:fillRect/>
          </a:stretch>
        </p:blipFill>
        <p:spPr>
          <a:xfrm>
            <a:off x="1" y="681037"/>
            <a:ext cx="6086476" cy="4495874"/>
          </a:xfrm>
          <a:prstGeom prst="rect">
            <a:avLst/>
          </a:prstGeom>
        </p:spPr>
      </p:pic>
      <p:pic>
        <p:nvPicPr>
          <p:cNvPr id="9" name="Picture 8">
            <a:extLst>
              <a:ext uri="{FF2B5EF4-FFF2-40B4-BE49-F238E27FC236}">
                <a16:creationId xmlns:a16="http://schemas.microsoft.com/office/drawing/2014/main" id="{A73C1173-1E07-3F17-4B3D-3DD0475602A2}"/>
              </a:ext>
            </a:extLst>
          </p:cNvPr>
          <p:cNvPicPr>
            <a:picLocks noChangeAspect="1"/>
          </p:cNvPicPr>
          <p:nvPr/>
        </p:nvPicPr>
        <p:blipFill>
          <a:blip r:embed="rId4"/>
          <a:stretch>
            <a:fillRect/>
          </a:stretch>
        </p:blipFill>
        <p:spPr>
          <a:xfrm>
            <a:off x="6105525" y="2362126"/>
            <a:ext cx="6086475" cy="4495874"/>
          </a:xfrm>
          <a:prstGeom prst="rect">
            <a:avLst/>
          </a:prstGeom>
        </p:spPr>
      </p:pic>
    </p:spTree>
    <p:extLst>
      <p:ext uri="{BB962C8B-B14F-4D97-AF65-F5344CB8AC3E}">
        <p14:creationId xmlns:p14="http://schemas.microsoft.com/office/powerpoint/2010/main" val="26133299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6FF4-7174-DC7E-6FD7-F66766AA20D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8D31064-F062-2712-25DF-DEA565F82777}"/>
              </a:ext>
            </a:extLst>
          </p:cNvPr>
          <p:cNvSpPr>
            <a:spLocks noGrp="1"/>
          </p:cNvSpPr>
          <p:nvPr>
            <p:ph idx="1"/>
          </p:nvPr>
        </p:nvSpPr>
        <p:spPr/>
        <p:txBody>
          <a:bodyPr/>
          <a:lstStyle/>
          <a:p>
            <a:pPr marL="0" indent="0">
              <a:buNone/>
            </a:pPr>
            <a:r>
              <a:rPr lang="en-US" dirty="0"/>
              <a:t>    </a:t>
            </a:r>
            <a:endParaRPr lang="en-IN" dirty="0"/>
          </a:p>
        </p:txBody>
      </p:sp>
      <p:sp>
        <p:nvSpPr>
          <p:cNvPr id="8" name="TextBox 7">
            <a:extLst>
              <a:ext uri="{FF2B5EF4-FFF2-40B4-BE49-F238E27FC236}">
                <a16:creationId xmlns:a16="http://schemas.microsoft.com/office/drawing/2014/main" id="{024EEAE9-0059-4617-8457-52F349071112}"/>
              </a:ext>
            </a:extLst>
          </p:cNvPr>
          <p:cNvSpPr txBox="1"/>
          <p:nvPr/>
        </p:nvSpPr>
        <p:spPr>
          <a:xfrm>
            <a:off x="0" y="797510"/>
            <a:ext cx="12192000"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dataset contains features like child mortality, exports, health, etc., along with the name of the country.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However, there is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label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indicating the category or status of each country (e.g., rich, poor, developed, underdeveloped,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Since there are no predefined labels or classifications for the countries,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unsupervised learning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appropriate approach to analyze this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Unsupervised learning, specifically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helps group similar countries together based on their features.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key point here is that we are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discovering patterns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grouping the data based on its inherent characteristics, without relying on any labeled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makes unsupervised learning the right choice for such scenarios!</a:t>
            </a:r>
          </a:p>
        </p:txBody>
      </p:sp>
    </p:spTree>
    <p:extLst>
      <p:ext uri="{BB962C8B-B14F-4D97-AF65-F5344CB8AC3E}">
        <p14:creationId xmlns:p14="http://schemas.microsoft.com/office/powerpoint/2010/main" val="570777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1BDD-0DBB-5089-8621-A0DEA7C44180}"/>
              </a:ext>
            </a:extLst>
          </p:cNvPr>
          <p:cNvSpPr>
            <a:spLocks noGrp="1"/>
          </p:cNvSpPr>
          <p:nvPr>
            <p:ph type="title"/>
          </p:nvPr>
        </p:nvSpPr>
        <p:spPr>
          <a:xfrm>
            <a:off x="0" y="1"/>
            <a:ext cx="11353800" cy="681036"/>
          </a:xfrm>
        </p:spPr>
        <p:txBody>
          <a:bodyPr>
            <a:normAutofit/>
          </a:bodyPr>
          <a:lstStyle/>
          <a:p>
            <a:r>
              <a:rPr lang="en-US" sz="2400" dirty="0">
                <a:latin typeface="Times New Roman" panose="02020603050405020304" pitchFamily="18" charset="0"/>
                <a:cs typeface="Times New Roman" panose="02020603050405020304" pitchFamily="18" charset="0"/>
              </a:rPr>
              <a:t>Suppose, our aim is to classify countries into two groups.</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E23D8B-A13B-1CED-CA79-784750799BF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CCDBCA8-2A25-ED77-74D2-DBE5D7BE7F16}"/>
              </a:ext>
            </a:extLst>
          </p:cNvPr>
          <p:cNvPicPr>
            <a:picLocks noChangeAspect="1"/>
          </p:cNvPicPr>
          <p:nvPr/>
        </p:nvPicPr>
        <p:blipFill>
          <a:blip r:embed="rId2"/>
          <a:stretch>
            <a:fillRect/>
          </a:stretch>
        </p:blipFill>
        <p:spPr>
          <a:xfrm>
            <a:off x="0" y="642727"/>
            <a:ext cx="7427742" cy="2365795"/>
          </a:xfrm>
          <a:prstGeom prst="rect">
            <a:avLst/>
          </a:prstGeom>
        </p:spPr>
      </p:pic>
      <p:pic>
        <p:nvPicPr>
          <p:cNvPr id="7" name="Picture 6">
            <a:extLst>
              <a:ext uri="{FF2B5EF4-FFF2-40B4-BE49-F238E27FC236}">
                <a16:creationId xmlns:a16="http://schemas.microsoft.com/office/drawing/2014/main" id="{17EB5884-9557-700E-273C-50FE4E634535}"/>
              </a:ext>
            </a:extLst>
          </p:cNvPr>
          <p:cNvPicPr>
            <a:picLocks noChangeAspect="1"/>
          </p:cNvPicPr>
          <p:nvPr/>
        </p:nvPicPr>
        <p:blipFill>
          <a:blip r:embed="rId3"/>
          <a:stretch>
            <a:fillRect/>
          </a:stretch>
        </p:blipFill>
        <p:spPr>
          <a:xfrm>
            <a:off x="0" y="3148110"/>
            <a:ext cx="7152584" cy="3709889"/>
          </a:xfrm>
          <a:prstGeom prst="rect">
            <a:avLst/>
          </a:prstGeom>
        </p:spPr>
      </p:pic>
      <p:pic>
        <p:nvPicPr>
          <p:cNvPr id="9" name="Picture 8">
            <a:extLst>
              <a:ext uri="{FF2B5EF4-FFF2-40B4-BE49-F238E27FC236}">
                <a16:creationId xmlns:a16="http://schemas.microsoft.com/office/drawing/2014/main" id="{1507157B-1E7E-AE87-42F2-AD2422202593}"/>
              </a:ext>
            </a:extLst>
          </p:cNvPr>
          <p:cNvPicPr>
            <a:picLocks noChangeAspect="1"/>
          </p:cNvPicPr>
          <p:nvPr/>
        </p:nvPicPr>
        <p:blipFill>
          <a:blip r:embed="rId4"/>
          <a:stretch>
            <a:fillRect/>
          </a:stretch>
        </p:blipFill>
        <p:spPr>
          <a:xfrm>
            <a:off x="7856586" y="5407635"/>
            <a:ext cx="3990975" cy="124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38762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56E8-D005-8BBD-9E43-57FCA680A48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B2CD63-1C46-3DEB-584D-FB957529955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30523F8-36B7-947B-4A36-DCA800C119D6}"/>
              </a:ext>
            </a:extLst>
          </p:cNvPr>
          <p:cNvPicPr>
            <a:picLocks noChangeAspect="1"/>
          </p:cNvPicPr>
          <p:nvPr/>
        </p:nvPicPr>
        <p:blipFill>
          <a:blip r:embed="rId2"/>
          <a:stretch>
            <a:fillRect/>
          </a:stretch>
        </p:blipFill>
        <p:spPr>
          <a:xfrm>
            <a:off x="0" y="0"/>
            <a:ext cx="6772275" cy="4229100"/>
          </a:xfrm>
          <a:prstGeom prst="rect">
            <a:avLst/>
          </a:prstGeom>
        </p:spPr>
      </p:pic>
      <p:pic>
        <p:nvPicPr>
          <p:cNvPr id="7" name="Picture 6">
            <a:extLst>
              <a:ext uri="{FF2B5EF4-FFF2-40B4-BE49-F238E27FC236}">
                <a16:creationId xmlns:a16="http://schemas.microsoft.com/office/drawing/2014/main" id="{D9350B20-BB9B-DA3A-E3F1-B1B303F59F06}"/>
              </a:ext>
            </a:extLst>
          </p:cNvPr>
          <p:cNvPicPr>
            <a:picLocks noChangeAspect="1"/>
          </p:cNvPicPr>
          <p:nvPr/>
        </p:nvPicPr>
        <p:blipFill>
          <a:blip r:embed="rId3"/>
          <a:stretch>
            <a:fillRect/>
          </a:stretch>
        </p:blipFill>
        <p:spPr>
          <a:xfrm>
            <a:off x="5455480" y="4001294"/>
            <a:ext cx="6581775" cy="2781300"/>
          </a:xfrm>
          <a:prstGeom prst="rect">
            <a:avLst/>
          </a:prstGeom>
        </p:spPr>
      </p:pic>
    </p:spTree>
    <p:extLst>
      <p:ext uri="{BB962C8B-B14F-4D97-AF65-F5344CB8AC3E}">
        <p14:creationId xmlns:p14="http://schemas.microsoft.com/office/powerpoint/2010/main" val="7160810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EE75-E5FF-11DC-6622-9373A59E602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4B38123-26A7-5721-A606-74BBA40C17C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D935EC1-554A-1C20-691D-942C4A0A6A79}"/>
              </a:ext>
            </a:extLst>
          </p:cNvPr>
          <p:cNvPicPr>
            <a:picLocks noChangeAspect="1"/>
          </p:cNvPicPr>
          <p:nvPr/>
        </p:nvPicPr>
        <p:blipFill>
          <a:blip r:embed="rId2"/>
          <a:stretch>
            <a:fillRect/>
          </a:stretch>
        </p:blipFill>
        <p:spPr>
          <a:xfrm>
            <a:off x="140602" y="167958"/>
            <a:ext cx="5562599" cy="3684319"/>
          </a:xfrm>
          <a:prstGeom prst="rect">
            <a:avLst/>
          </a:prstGeom>
        </p:spPr>
      </p:pic>
      <p:pic>
        <p:nvPicPr>
          <p:cNvPr id="7" name="Picture 6">
            <a:extLst>
              <a:ext uri="{FF2B5EF4-FFF2-40B4-BE49-F238E27FC236}">
                <a16:creationId xmlns:a16="http://schemas.microsoft.com/office/drawing/2014/main" id="{89F8291C-D777-EFDA-D890-4BF4E95DC9AE}"/>
              </a:ext>
            </a:extLst>
          </p:cNvPr>
          <p:cNvPicPr>
            <a:picLocks noChangeAspect="1"/>
          </p:cNvPicPr>
          <p:nvPr/>
        </p:nvPicPr>
        <p:blipFill>
          <a:blip r:embed="rId3"/>
          <a:stretch>
            <a:fillRect/>
          </a:stretch>
        </p:blipFill>
        <p:spPr>
          <a:xfrm>
            <a:off x="5238750" y="3886487"/>
            <a:ext cx="6953250" cy="590550"/>
          </a:xfrm>
          <a:prstGeom prst="rect">
            <a:avLst/>
          </a:prstGeom>
        </p:spPr>
      </p:pic>
      <p:pic>
        <p:nvPicPr>
          <p:cNvPr id="9" name="Picture 8">
            <a:extLst>
              <a:ext uri="{FF2B5EF4-FFF2-40B4-BE49-F238E27FC236}">
                <a16:creationId xmlns:a16="http://schemas.microsoft.com/office/drawing/2014/main" id="{712D3210-1B30-A2A8-0183-10112F360D61}"/>
              </a:ext>
            </a:extLst>
          </p:cNvPr>
          <p:cNvPicPr>
            <a:picLocks noChangeAspect="1"/>
          </p:cNvPicPr>
          <p:nvPr/>
        </p:nvPicPr>
        <p:blipFill>
          <a:blip r:embed="rId4"/>
          <a:stretch>
            <a:fillRect/>
          </a:stretch>
        </p:blipFill>
        <p:spPr>
          <a:xfrm>
            <a:off x="140603" y="4585441"/>
            <a:ext cx="5562600" cy="1333500"/>
          </a:xfrm>
          <a:prstGeom prst="rect">
            <a:avLst/>
          </a:prstGeom>
        </p:spPr>
      </p:pic>
      <p:pic>
        <p:nvPicPr>
          <p:cNvPr id="11" name="Picture 10">
            <a:extLst>
              <a:ext uri="{FF2B5EF4-FFF2-40B4-BE49-F238E27FC236}">
                <a16:creationId xmlns:a16="http://schemas.microsoft.com/office/drawing/2014/main" id="{EF851EF3-067B-B60B-E6A3-3895F5D0396F}"/>
              </a:ext>
            </a:extLst>
          </p:cNvPr>
          <p:cNvPicPr>
            <a:picLocks noChangeAspect="1"/>
          </p:cNvPicPr>
          <p:nvPr/>
        </p:nvPicPr>
        <p:blipFill>
          <a:blip r:embed="rId5"/>
          <a:stretch>
            <a:fillRect/>
          </a:stretch>
        </p:blipFill>
        <p:spPr>
          <a:xfrm>
            <a:off x="5703203" y="6007259"/>
            <a:ext cx="6488797" cy="828675"/>
          </a:xfrm>
          <a:prstGeom prst="rect">
            <a:avLst/>
          </a:prstGeom>
        </p:spPr>
      </p:pic>
    </p:spTree>
    <p:extLst>
      <p:ext uri="{BB962C8B-B14F-4D97-AF65-F5344CB8AC3E}">
        <p14:creationId xmlns:p14="http://schemas.microsoft.com/office/powerpoint/2010/main" val="6950213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7597-934F-62FD-E955-5FC7738E864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75D4B8B-8CB1-667A-88EA-54B29991D1B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40BFF0F-C0C1-CDEE-8F35-4156D4FDF1EF}"/>
              </a:ext>
            </a:extLst>
          </p:cNvPr>
          <p:cNvPicPr>
            <a:picLocks noChangeAspect="1"/>
          </p:cNvPicPr>
          <p:nvPr/>
        </p:nvPicPr>
        <p:blipFill>
          <a:blip r:embed="rId2"/>
          <a:stretch>
            <a:fillRect/>
          </a:stretch>
        </p:blipFill>
        <p:spPr>
          <a:xfrm>
            <a:off x="136354" y="116391"/>
            <a:ext cx="8205788" cy="3709627"/>
          </a:xfrm>
          <a:prstGeom prst="rect">
            <a:avLst/>
          </a:prstGeom>
        </p:spPr>
      </p:pic>
      <p:pic>
        <p:nvPicPr>
          <p:cNvPr id="7" name="Picture 6">
            <a:extLst>
              <a:ext uri="{FF2B5EF4-FFF2-40B4-BE49-F238E27FC236}">
                <a16:creationId xmlns:a16="http://schemas.microsoft.com/office/drawing/2014/main" id="{2FB3293A-D003-544E-AC20-75F6DBEE9F77}"/>
              </a:ext>
            </a:extLst>
          </p:cNvPr>
          <p:cNvPicPr>
            <a:picLocks noChangeAspect="1"/>
          </p:cNvPicPr>
          <p:nvPr/>
        </p:nvPicPr>
        <p:blipFill>
          <a:blip r:embed="rId3"/>
          <a:stretch>
            <a:fillRect/>
          </a:stretch>
        </p:blipFill>
        <p:spPr>
          <a:xfrm>
            <a:off x="4291543" y="3995225"/>
            <a:ext cx="7550084" cy="2677038"/>
          </a:xfrm>
          <a:prstGeom prst="rect">
            <a:avLst/>
          </a:prstGeom>
        </p:spPr>
      </p:pic>
    </p:spTree>
    <p:extLst>
      <p:ext uri="{BB962C8B-B14F-4D97-AF65-F5344CB8AC3E}">
        <p14:creationId xmlns:p14="http://schemas.microsoft.com/office/powerpoint/2010/main" val="2128573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4872-3A05-CCB3-6082-70FED3F4394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007317B-97B4-C6DC-C7C5-00D7631C56C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D4088FD-D878-1C99-3F80-823A0625DDC8}"/>
              </a:ext>
            </a:extLst>
          </p:cNvPr>
          <p:cNvPicPr>
            <a:picLocks noChangeAspect="1"/>
          </p:cNvPicPr>
          <p:nvPr/>
        </p:nvPicPr>
        <p:blipFill>
          <a:blip r:embed="rId2"/>
          <a:stretch>
            <a:fillRect/>
          </a:stretch>
        </p:blipFill>
        <p:spPr>
          <a:xfrm>
            <a:off x="127854" y="126828"/>
            <a:ext cx="5324475" cy="1343025"/>
          </a:xfrm>
          <a:prstGeom prst="rect">
            <a:avLst/>
          </a:prstGeom>
        </p:spPr>
      </p:pic>
      <p:pic>
        <p:nvPicPr>
          <p:cNvPr id="7" name="Picture 6">
            <a:extLst>
              <a:ext uri="{FF2B5EF4-FFF2-40B4-BE49-F238E27FC236}">
                <a16:creationId xmlns:a16="http://schemas.microsoft.com/office/drawing/2014/main" id="{D8300538-A362-310E-8E66-7760F382BC02}"/>
              </a:ext>
            </a:extLst>
          </p:cNvPr>
          <p:cNvPicPr>
            <a:picLocks noChangeAspect="1"/>
          </p:cNvPicPr>
          <p:nvPr/>
        </p:nvPicPr>
        <p:blipFill>
          <a:blip r:embed="rId3"/>
          <a:stretch>
            <a:fillRect/>
          </a:stretch>
        </p:blipFill>
        <p:spPr>
          <a:xfrm>
            <a:off x="4642338" y="5767388"/>
            <a:ext cx="7421807" cy="963784"/>
          </a:xfrm>
          <a:prstGeom prst="rect">
            <a:avLst/>
          </a:prstGeom>
        </p:spPr>
      </p:pic>
      <p:pic>
        <p:nvPicPr>
          <p:cNvPr id="9" name="Picture 8">
            <a:extLst>
              <a:ext uri="{FF2B5EF4-FFF2-40B4-BE49-F238E27FC236}">
                <a16:creationId xmlns:a16="http://schemas.microsoft.com/office/drawing/2014/main" id="{93FD4DCB-AF1A-30B8-0780-88ED9BB6ED28}"/>
              </a:ext>
            </a:extLst>
          </p:cNvPr>
          <p:cNvPicPr>
            <a:picLocks noChangeAspect="1"/>
          </p:cNvPicPr>
          <p:nvPr/>
        </p:nvPicPr>
        <p:blipFill>
          <a:blip r:embed="rId4"/>
          <a:stretch>
            <a:fillRect/>
          </a:stretch>
        </p:blipFill>
        <p:spPr>
          <a:xfrm>
            <a:off x="127854" y="1788214"/>
            <a:ext cx="4514484" cy="4123808"/>
          </a:xfrm>
          <a:prstGeom prst="rect">
            <a:avLst/>
          </a:prstGeom>
        </p:spPr>
      </p:pic>
    </p:spTree>
    <p:extLst>
      <p:ext uri="{BB962C8B-B14F-4D97-AF65-F5344CB8AC3E}">
        <p14:creationId xmlns:p14="http://schemas.microsoft.com/office/powerpoint/2010/main" val="713177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29B8-3B49-E2D1-A0EE-7324689FE7D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F2D568E-8D4D-FB54-2542-3D0E007B759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3414A53-FCE9-34B6-AB5F-87CB9348118D}"/>
              </a:ext>
            </a:extLst>
          </p:cNvPr>
          <p:cNvPicPr>
            <a:picLocks noChangeAspect="1"/>
          </p:cNvPicPr>
          <p:nvPr/>
        </p:nvPicPr>
        <p:blipFill>
          <a:blip r:embed="rId2"/>
          <a:stretch>
            <a:fillRect/>
          </a:stretch>
        </p:blipFill>
        <p:spPr>
          <a:xfrm>
            <a:off x="0" y="45919"/>
            <a:ext cx="4428027" cy="1914557"/>
          </a:xfrm>
          <a:prstGeom prst="rect">
            <a:avLst/>
          </a:prstGeom>
        </p:spPr>
      </p:pic>
      <p:pic>
        <p:nvPicPr>
          <p:cNvPr id="7" name="Picture 6">
            <a:extLst>
              <a:ext uri="{FF2B5EF4-FFF2-40B4-BE49-F238E27FC236}">
                <a16:creationId xmlns:a16="http://schemas.microsoft.com/office/drawing/2014/main" id="{F0303068-1366-5EB8-02CE-42B1F29493A0}"/>
              </a:ext>
            </a:extLst>
          </p:cNvPr>
          <p:cNvPicPr>
            <a:picLocks noChangeAspect="1"/>
          </p:cNvPicPr>
          <p:nvPr/>
        </p:nvPicPr>
        <p:blipFill>
          <a:blip r:embed="rId3"/>
          <a:stretch>
            <a:fillRect/>
          </a:stretch>
        </p:blipFill>
        <p:spPr>
          <a:xfrm>
            <a:off x="4428027" y="986711"/>
            <a:ext cx="7763973" cy="703977"/>
          </a:xfrm>
          <a:prstGeom prst="rect">
            <a:avLst/>
          </a:prstGeom>
        </p:spPr>
      </p:pic>
      <p:pic>
        <p:nvPicPr>
          <p:cNvPr id="9" name="Picture 8">
            <a:extLst>
              <a:ext uri="{FF2B5EF4-FFF2-40B4-BE49-F238E27FC236}">
                <a16:creationId xmlns:a16="http://schemas.microsoft.com/office/drawing/2014/main" id="{E46C58E9-B8F2-09EA-CF70-94AF2EC5919D}"/>
              </a:ext>
            </a:extLst>
          </p:cNvPr>
          <p:cNvPicPr>
            <a:picLocks noChangeAspect="1"/>
          </p:cNvPicPr>
          <p:nvPr/>
        </p:nvPicPr>
        <p:blipFill>
          <a:blip r:embed="rId4"/>
          <a:stretch>
            <a:fillRect/>
          </a:stretch>
        </p:blipFill>
        <p:spPr>
          <a:xfrm>
            <a:off x="0" y="2010997"/>
            <a:ext cx="4529797" cy="462224"/>
          </a:xfrm>
          <a:prstGeom prst="rect">
            <a:avLst/>
          </a:prstGeom>
        </p:spPr>
      </p:pic>
      <p:pic>
        <p:nvPicPr>
          <p:cNvPr id="11" name="Picture 10">
            <a:extLst>
              <a:ext uri="{FF2B5EF4-FFF2-40B4-BE49-F238E27FC236}">
                <a16:creationId xmlns:a16="http://schemas.microsoft.com/office/drawing/2014/main" id="{107F3C13-A985-6587-6123-855E4211AE78}"/>
              </a:ext>
            </a:extLst>
          </p:cNvPr>
          <p:cNvPicPr>
            <a:picLocks noChangeAspect="1"/>
          </p:cNvPicPr>
          <p:nvPr/>
        </p:nvPicPr>
        <p:blipFill>
          <a:blip r:embed="rId5"/>
          <a:stretch>
            <a:fillRect/>
          </a:stretch>
        </p:blipFill>
        <p:spPr>
          <a:xfrm>
            <a:off x="0" y="2473220"/>
            <a:ext cx="8810625" cy="3754263"/>
          </a:xfrm>
          <a:prstGeom prst="rect">
            <a:avLst/>
          </a:prstGeom>
        </p:spPr>
      </p:pic>
      <p:sp>
        <p:nvSpPr>
          <p:cNvPr id="13" name="TextBox 12">
            <a:extLst>
              <a:ext uri="{FF2B5EF4-FFF2-40B4-BE49-F238E27FC236}">
                <a16:creationId xmlns:a16="http://schemas.microsoft.com/office/drawing/2014/main" id="{EB0CE1E2-BA17-04A4-6C4A-732E36A7B6EA}"/>
              </a:ext>
            </a:extLst>
          </p:cNvPr>
          <p:cNvSpPr txBox="1"/>
          <p:nvPr/>
        </p:nvSpPr>
        <p:spPr>
          <a:xfrm>
            <a:off x="-2344" y="6311900"/>
            <a:ext cx="12194344"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Link:- </a:t>
            </a:r>
            <a:r>
              <a:rPr lang="en-IN" b="1" u="sng" dirty="0">
                <a:solidFill>
                  <a:schemeClr val="accent1"/>
                </a:solidFill>
              </a:rPr>
              <a:t>https://colab.research.google.com/drive/18k2ruRtq02ZbFQuMrM2dlEyquI2CKHDQ?usp=sharing</a:t>
            </a:r>
          </a:p>
        </p:txBody>
      </p:sp>
    </p:spTree>
    <p:extLst>
      <p:ext uri="{BB962C8B-B14F-4D97-AF65-F5344CB8AC3E}">
        <p14:creationId xmlns:p14="http://schemas.microsoft.com/office/powerpoint/2010/main" val="358367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7195-E141-18C6-391C-59AC2B88CEDE}"/>
              </a:ext>
            </a:extLst>
          </p:cNvPr>
          <p:cNvSpPr>
            <a:spLocks noGrp="1"/>
          </p:cNvSpPr>
          <p:nvPr>
            <p:ph type="title"/>
          </p:nvPr>
        </p:nvSpPr>
        <p:spPr>
          <a:xfrm>
            <a:off x="0" y="1"/>
            <a:ext cx="12192000" cy="1012873"/>
          </a:xfrm>
        </p:spPr>
        <p:txBody>
          <a:bodyPr/>
          <a:lstStyle/>
          <a:p>
            <a:pPr algn="ctr"/>
            <a:r>
              <a:rPr lang="en-US" b="1" dirty="0">
                <a:latin typeface="Times New Roman" panose="02020603050405020304" pitchFamily="18" charset="0"/>
                <a:cs typeface="Times New Roman" panose="02020603050405020304" pitchFamily="18" charset="0"/>
              </a:rPr>
              <a:t>Applications of Machine Learning Algorithms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E84C715-CE64-E7AC-A5A2-17884FE4C66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9A2A08E-04A5-8DF4-0503-75331B8CCAA1}"/>
              </a:ext>
            </a:extLst>
          </p:cNvPr>
          <p:cNvPicPr>
            <a:picLocks noChangeAspect="1"/>
          </p:cNvPicPr>
          <p:nvPr/>
        </p:nvPicPr>
        <p:blipFill>
          <a:blip r:embed="rId2"/>
          <a:stretch>
            <a:fillRect/>
          </a:stretch>
        </p:blipFill>
        <p:spPr>
          <a:xfrm>
            <a:off x="438184" y="1109089"/>
            <a:ext cx="8860561" cy="3589520"/>
          </a:xfrm>
          <a:prstGeom prst="rect">
            <a:avLst/>
          </a:prstGeom>
        </p:spPr>
      </p:pic>
      <p:pic>
        <p:nvPicPr>
          <p:cNvPr id="7" name="Picture 6">
            <a:extLst>
              <a:ext uri="{FF2B5EF4-FFF2-40B4-BE49-F238E27FC236}">
                <a16:creationId xmlns:a16="http://schemas.microsoft.com/office/drawing/2014/main" id="{D421B994-B113-D179-AFEF-7583196466B6}"/>
              </a:ext>
            </a:extLst>
          </p:cNvPr>
          <p:cNvPicPr>
            <a:picLocks noChangeAspect="1"/>
          </p:cNvPicPr>
          <p:nvPr/>
        </p:nvPicPr>
        <p:blipFill>
          <a:blip r:embed="rId3"/>
          <a:stretch>
            <a:fillRect/>
          </a:stretch>
        </p:blipFill>
        <p:spPr>
          <a:xfrm>
            <a:off x="438184" y="4875962"/>
            <a:ext cx="8269717" cy="1668855"/>
          </a:xfrm>
          <a:prstGeom prst="rect">
            <a:avLst/>
          </a:prstGeom>
        </p:spPr>
      </p:pic>
    </p:spTree>
    <p:extLst>
      <p:ext uri="{BB962C8B-B14F-4D97-AF65-F5344CB8AC3E}">
        <p14:creationId xmlns:p14="http://schemas.microsoft.com/office/powerpoint/2010/main" val="30066433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BEB9-A696-C18F-8A8E-6C67F251D98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64A8059-52D6-67F9-CC8C-F444211C9AD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A9A44B6-ADF7-848C-ABB4-28F5DD76E5A5}"/>
              </a:ext>
            </a:extLst>
          </p:cNvPr>
          <p:cNvPicPr>
            <a:picLocks noChangeAspect="1"/>
          </p:cNvPicPr>
          <p:nvPr/>
        </p:nvPicPr>
        <p:blipFill>
          <a:blip r:embed="rId2"/>
          <a:stretch>
            <a:fillRect/>
          </a:stretch>
        </p:blipFill>
        <p:spPr>
          <a:xfrm>
            <a:off x="0" y="1825625"/>
            <a:ext cx="7543132" cy="1595437"/>
          </a:xfrm>
          <a:prstGeom prst="rect">
            <a:avLst/>
          </a:prstGeom>
        </p:spPr>
      </p:pic>
      <p:pic>
        <p:nvPicPr>
          <p:cNvPr id="7" name="Picture 6">
            <a:extLst>
              <a:ext uri="{FF2B5EF4-FFF2-40B4-BE49-F238E27FC236}">
                <a16:creationId xmlns:a16="http://schemas.microsoft.com/office/drawing/2014/main" id="{6FA96966-2E9F-164C-7338-A969353000AD}"/>
              </a:ext>
            </a:extLst>
          </p:cNvPr>
          <p:cNvPicPr>
            <a:picLocks noChangeAspect="1"/>
          </p:cNvPicPr>
          <p:nvPr/>
        </p:nvPicPr>
        <p:blipFill>
          <a:blip r:embed="rId3"/>
          <a:stretch>
            <a:fillRect/>
          </a:stretch>
        </p:blipFill>
        <p:spPr>
          <a:xfrm>
            <a:off x="0" y="3602172"/>
            <a:ext cx="7685869" cy="2890703"/>
          </a:xfrm>
          <a:prstGeom prst="rect">
            <a:avLst/>
          </a:prstGeom>
        </p:spPr>
      </p:pic>
      <p:pic>
        <p:nvPicPr>
          <p:cNvPr id="8" name="Picture 7">
            <a:extLst>
              <a:ext uri="{FF2B5EF4-FFF2-40B4-BE49-F238E27FC236}">
                <a16:creationId xmlns:a16="http://schemas.microsoft.com/office/drawing/2014/main" id="{5F71E790-13D0-9868-A951-9266AAAAE742}"/>
              </a:ext>
            </a:extLst>
          </p:cNvPr>
          <p:cNvPicPr>
            <a:picLocks noChangeAspect="1"/>
          </p:cNvPicPr>
          <p:nvPr/>
        </p:nvPicPr>
        <p:blipFill>
          <a:blip r:embed="rId4"/>
          <a:stretch>
            <a:fillRect/>
          </a:stretch>
        </p:blipFill>
        <p:spPr>
          <a:xfrm>
            <a:off x="0" y="616071"/>
            <a:ext cx="6111727" cy="1028444"/>
          </a:xfrm>
          <a:prstGeom prst="rect">
            <a:avLst/>
          </a:prstGeom>
        </p:spPr>
      </p:pic>
    </p:spTree>
    <p:extLst>
      <p:ext uri="{BB962C8B-B14F-4D97-AF65-F5344CB8AC3E}">
        <p14:creationId xmlns:p14="http://schemas.microsoft.com/office/powerpoint/2010/main" val="3464892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2A2A2-97F1-29E3-F02F-62125087853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38E6F44-9F03-9551-6D5A-9043A61A844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E7C795E-2574-03A9-4AEF-5DFFC5556795}"/>
              </a:ext>
            </a:extLst>
          </p:cNvPr>
          <p:cNvPicPr>
            <a:picLocks noChangeAspect="1"/>
          </p:cNvPicPr>
          <p:nvPr/>
        </p:nvPicPr>
        <p:blipFill>
          <a:blip r:embed="rId2"/>
          <a:stretch>
            <a:fillRect/>
          </a:stretch>
        </p:blipFill>
        <p:spPr>
          <a:xfrm>
            <a:off x="0" y="478486"/>
            <a:ext cx="11211952" cy="5901028"/>
          </a:xfrm>
          <a:prstGeom prst="rect">
            <a:avLst/>
          </a:prstGeom>
        </p:spPr>
      </p:pic>
    </p:spTree>
    <p:extLst>
      <p:ext uri="{BB962C8B-B14F-4D97-AF65-F5344CB8AC3E}">
        <p14:creationId xmlns:p14="http://schemas.microsoft.com/office/powerpoint/2010/main" val="1593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A722-15B2-D97C-4D78-C6555D2D0D6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8A6D143-0FFD-7941-4D50-1F2861F17A1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53B7A71-6E2D-6AE8-596E-CB540353F1F9}"/>
              </a:ext>
            </a:extLst>
          </p:cNvPr>
          <p:cNvPicPr>
            <a:picLocks noChangeAspect="1"/>
          </p:cNvPicPr>
          <p:nvPr/>
        </p:nvPicPr>
        <p:blipFill>
          <a:blip r:embed="rId2"/>
          <a:stretch>
            <a:fillRect/>
          </a:stretch>
        </p:blipFill>
        <p:spPr>
          <a:xfrm>
            <a:off x="9525" y="1380538"/>
            <a:ext cx="12182475" cy="4541960"/>
          </a:xfrm>
          <a:prstGeom prst="rect">
            <a:avLst/>
          </a:prstGeom>
        </p:spPr>
      </p:pic>
      <p:pic>
        <p:nvPicPr>
          <p:cNvPr id="7" name="Picture 6">
            <a:extLst>
              <a:ext uri="{FF2B5EF4-FFF2-40B4-BE49-F238E27FC236}">
                <a16:creationId xmlns:a16="http://schemas.microsoft.com/office/drawing/2014/main" id="{FA7636B1-826A-E5FB-807C-4187726E5918}"/>
              </a:ext>
            </a:extLst>
          </p:cNvPr>
          <p:cNvPicPr>
            <a:picLocks noChangeAspect="1"/>
          </p:cNvPicPr>
          <p:nvPr/>
        </p:nvPicPr>
        <p:blipFill>
          <a:blip r:embed="rId3"/>
          <a:stretch>
            <a:fillRect/>
          </a:stretch>
        </p:blipFill>
        <p:spPr>
          <a:xfrm>
            <a:off x="0" y="365125"/>
            <a:ext cx="4975827" cy="648408"/>
          </a:xfrm>
          <a:prstGeom prst="rect">
            <a:avLst/>
          </a:prstGeom>
        </p:spPr>
      </p:pic>
    </p:spTree>
    <p:extLst>
      <p:ext uri="{BB962C8B-B14F-4D97-AF65-F5344CB8AC3E}">
        <p14:creationId xmlns:p14="http://schemas.microsoft.com/office/powerpoint/2010/main" val="300058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62CBC-D39F-2B3B-A143-E0A870F150F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49D24DE-0986-1AE9-E1FA-BD320EEC0E8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5DFA7F9-24C3-73F6-61F4-52D1737B04FF}"/>
              </a:ext>
            </a:extLst>
          </p:cNvPr>
          <p:cNvPicPr>
            <a:picLocks noChangeAspect="1"/>
          </p:cNvPicPr>
          <p:nvPr/>
        </p:nvPicPr>
        <p:blipFill>
          <a:blip r:embed="rId2"/>
          <a:stretch>
            <a:fillRect/>
          </a:stretch>
        </p:blipFill>
        <p:spPr>
          <a:xfrm>
            <a:off x="0" y="0"/>
            <a:ext cx="7050757" cy="779951"/>
          </a:xfrm>
          <a:prstGeom prst="rect">
            <a:avLst/>
          </a:prstGeom>
        </p:spPr>
      </p:pic>
      <p:pic>
        <p:nvPicPr>
          <p:cNvPr id="7" name="Picture 6">
            <a:extLst>
              <a:ext uri="{FF2B5EF4-FFF2-40B4-BE49-F238E27FC236}">
                <a16:creationId xmlns:a16="http://schemas.microsoft.com/office/drawing/2014/main" id="{442DF71F-81AC-BE53-09AC-106A39F001E6}"/>
              </a:ext>
            </a:extLst>
          </p:cNvPr>
          <p:cNvPicPr>
            <a:picLocks noChangeAspect="1"/>
          </p:cNvPicPr>
          <p:nvPr/>
        </p:nvPicPr>
        <p:blipFill>
          <a:blip r:embed="rId3"/>
          <a:stretch>
            <a:fillRect/>
          </a:stretch>
        </p:blipFill>
        <p:spPr>
          <a:xfrm>
            <a:off x="207645" y="681037"/>
            <a:ext cx="6518910" cy="3426289"/>
          </a:xfrm>
          <a:prstGeom prst="rect">
            <a:avLst/>
          </a:prstGeom>
        </p:spPr>
      </p:pic>
      <p:pic>
        <p:nvPicPr>
          <p:cNvPr id="9" name="Picture 8">
            <a:extLst>
              <a:ext uri="{FF2B5EF4-FFF2-40B4-BE49-F238E27FC236}">
                <a16:creationId xmlns:a16="http://schemas.microsoft.com/office/drawing/2014/main" id="{9C758253-C677-CFBD-7670-2AFC952773B8}"/>
              </a:ext>
            </a:extLst>
          </p:cNvPr>
          <p:cNvPicPr>
            <a:picLocks noChangeAspect="1"/>
          </p:cNvPicPr>
          <p:nvPr/>
        </p:nvPicPr>
        <p:blipFill>
          <a:blip r:embed="rId4"/>
          <a:stretch>
            <a:fillRect/>
          </a:stretch>
        </p:blipFill>
        <p:spPr>
          <a:xfrm>
            <a:off x="6096000" y="3924300"/>
            <a:ext cx="6096000" cy="2933700"/>
          </a:xfrm>
          <a:prstGeom prst="rect">
            <a:avLst/>
          </a:prstGeom>
        </p:spPr>
      </p:pic>
    </p:spTree>
    <p:extLst>
      <p:ext uri="{BB962C8B-B14F-4D97-AF65-F5344CB8AC3E}">
        <p14:creationId xmlns:p14="http://schemas.microsoft.com/office/powerpoint/2010/main" val="1590538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9701-F4B0-7F4E-4744-5ED3CC60FAA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742505E-D2C7-9E08-F580-7685F73F9D2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10580B8-0AE4-148A-5131-6DA4A347156E}"/>
              </a:ext>
            </a:extLst>
          </p:cNvPr>
          <p:cNvPicPr>
            <a:picLocks noChangeAspect="1"/>
          </p:cNvPicPr>
          <p:nvPr/>
        </p:nvPicPr>
        <p:blipFill>
          <a:blip r:embed="rId2"/>
          <a:stretch>
            <a:fillRect/>
          </a:stretch>
        </p:blipFill>
        <p:spPr>
          <a:xfrm>
            <a:off x="0" y="0"/>
            <a:ext cx="6686550" cy="2324100"/>
          </a:xfrm>
          <a:prstGeom prst="rect">
            <a:avLst/>
          </a:prstGeom>
        </p:spPr>
      </p:pic>
      <p:pic>
        <p:nvPicPr>
          <p:cNvPr id="7" name="Picture 6">
            <a:extLst>
              <a:ext uri="{FF2B5EF4-FFF2-40B4-BE49-F238E27FC236}">
                <a16:creationId xmlns:a16="http://schemas.microsoft.com/office/drawing/2014/main" id="{5CEBD8A0-5C03-9FCF-34F2-E5F8BE79C298}"/>
              </a:ext>
            </a:extLst>
          </p:cNvPr>
          <p:cNvPicPr>
            <a:picLocks noChangeAspect="1"/>
          </p:cNvPicPr>
          <p:nvPr/>
        </p:nvPicPr>
        <p:blipFill>
          <a:blip r:embed="rId3"/>
          <a:stretch>
            <a:fillRect/>
          </a:stretch>
        </p:blipFill>
        <p:spPr>
          <a:xfrm>
            <a:off x="2822843" y="2324099"/>
            <a:ext cx="8029625" cy="4351337"/>
          </a:xfrm>
          <a:prstGeom prst="rect">
            <a:avLst/>
          </a:prstGeom>
        </p:spPr>
      </p:pic>
    </p:spTree>
    <p:extLst>
      <p:ext uri="{BB962C8B-B14F-4D97-AF65-F5344CB8AC3E}">
        <p14:creationId xmlns:p14="http://schemas.microsoft.com/office/powerpoint/2010/main" val="3391710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8FEC-7A10-AD1D-9058-BFD06F92D6C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DA71EE0-8801-8A37-BA77-888BB27786E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2977A4A-3C57-AFF7-2DE3-745EFE11BE34}"/>
              </a:ext>
            </a:extLst>
          </p:cNvPr>
          <p:cNvPicPr>
            <a:picLocks noChangeAspect="1"/>
          </p:cNvPicPr>
          <p:nvPr/>
        </p:nvPicPr>
        <p:blipFill>
          <a:blip r:embed="rId2"/>
          <a:stretch>
            <a:fillRect/>
          </a:stretch>
        </p:blipFill>
        <p:spPr>
          <a:xfrm>
            <a:off x="462255" y="170204"/>
            <a:ext cx="10891545" cy="6630284"/>
          </a:xfrm>
          <a:prstGeom prst="rect">
            <a:avLst/>
          </a:prstGeom>
        </p:spPr>
      </p:pic>
    </p:spTree>
    <p:extLst>
      <p:ext uri="{BB962C8B-B14F-4D97-AF65-F5344CB8AC3E}">
        <p14:creationId xmlns:p14="http://schemas.microsoft.com/office/powerpoint/2010/main" val="1868469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15FA-CC17-6E6B-0202-459AD2C3714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770C428-E949-8119-7B6C-D15888818FF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6565D37-619C-356A-2AB5-0E5723B166C6}"/>
              </a:ext>
            </a:extLst>
          </p:cNvPr>
          <p:cNvPicPr>
            <a:picLocks noChangeAspect="1"/>
          </p:cNvPicPr>
          <p:nvPr/>
        </p:nvPicPr>
        <p:blipFill>
          <a:blip r:embed="rId2"/>
          <a:stretch>
            <a:fillRect/>
          </a:stretch>
        </p:blipFill>
        <p:spPr>
          <a:xfrm>
            <a:off x="0" y="-1"/>
            <a:ext cx="11957538" cy="6802375"/>
          </a:xfrm>
          <a:prstGeom prst="rect">
            <a:avLst/>
          </a:prstGeom>
        </p:spPr>
      </p:pic>
    </p:spTree>
    <p:extLst>
      <p:ext uri="{BB962C8B-B14F-4D97-AF65-F5344CB8AC3E}">
        <p14:creationId xmlns:p14="http://schemas.microsoft.com/office/powerpoint/2010/main" val="201588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3D18-E056-845E-3F1E-E1B5376CD93F}"/>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Introduction to Machine Learning</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77B251D-7C0A-6F59-54E5-A264C47CC1BF}"/>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4D73EAB0-DCC5-492E-B22A-55F3E6901759}"/>
              </a:ext>
            </a:extLst>
          </p:cNvPr>
          <p:cNvPicPr>
            <a:picLocks noChangeAspect="1"/>
          </p:cNvPicPr>
          <p:nvPr/>
        </p:nvPicPr>
        <p:blipFill>
          <a:blip r:embed="rId2"/>
          <a:stretch>
            <a:fillRect/>
          </a:stretch>
        </p:blipFill>
        <p:spPr>
          <a:xfrm>
            <a:off x="154527" y="1478500"/>
            <a:ext cx="11489050" cy="4829468"/>
          </a:xfrm>
          <a:prstGeom prst="rect">
            <a:avLst/>
          </a:prstGeom>
        </p:spPr>
      </p:pic>
    </p:spTree>
    <p:extLst>
      <p:ext uri="{BB962C8B-B14F-4D97-AF65-F5344CB8AC3E}">
        <p14:creationId xmlns:p14="http://schemas.microsoft.com/office/powerpoint/2010/main" val="563981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D324-42F7-B7C1-9A96-5FA0C6DBE50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F1C8246-7C99-43C4-2F35-F31572BDDF5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7A50E30-9606-FFE1-1199-57784B04C082}"/>
              </a:ext>
            </a:extLst>
          </p:cNvPr>
          <p:cNvPicPr>
            <a:picLocks noChangeAspect="1"/>
          </p:cNvPicPr>
          <p:nvPr/>
        </p:nvPicPr>
        <p:blipFill>
          <a:blip r:embed="rId2"/>
          <a:stretch>
            <a:fillRect/>
          </a:stretch>
        </p:blipFill>
        <p:spPr>
          <a:xfrm>
            <a:off x="0" y="0"/>
            <a:ext cx="12191178" cy="6858000"/>
          </a:xfrm>
          <a:prstGeom prst="rect">
            <a:avLst/>
          </a:prstGeom>
        </p:spPr>
      </p:pic>
    </p:spTree>
    <p:extLst>
      <p:ext uri="{BB962C8B-B14F-4D97-AF65-F5344CB8AC3E}">
        <p14:creationId xmlns:p14="http://schemas.microsoft.com/office/powerpoint/2010/main" val="47590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7EF9-6EB6-91BF-8564-B7D63D93D45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1676655-D5BE-8B88-E186-61147B8CE05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E5F91A6-8348-8BB6-EE75-72CD56B8A5D7}"/>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4263742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5DFB8-CDA4-3451-CAC9-3B9630BC617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5E01D4F-912F-5D3C-A37F-52975A2A300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F6EF0F6-0C6F-ACA2-82CE-F066114A90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3674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0ACC-CF21-9DE5-AE59-9F37EB00495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B1EEBA7-B28E-6E0F-10D0-1EBC08B94F2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E1A9B7B-594F-D0B3-E50C-DDE739DFBC15}"/>
              </a:ext>
            </a:extLst>
          </p:cNvPr>
          <p:cNvPicPr>
            <a:picLocks noChangeAspect="1"/>
          </p:cNvPicPr>
          <p:nvPr/>
        </p:nvPicPr>
        <p:blipFill>
          <a:blip r:embed="rId2"/>
          <a:stretch>
            <a:fillRect/>
          </a:stretch>
        </p:blipFill>
        <p:spPr>
          <a:xfrm>
            <a:off x="126610" y="190658"/>
            <a:ext cx="11957538" cy="6486860"/>
          </a:xfrm>
          <a:prstGeom prst="rect">
            <a:avLst/>
          </a:prstGeom>
        </p:spPr>
      </p:pic>
    </p:spTree>
    <p:extLst>
      <p:ext uri="{BB962C8B-B14F-4D97-AF65-F5344CB8AC3E}">
        <p14:creationId xmlns:p14="http://schemas.microsoft.com/office/powerpoint/2010/main" val="98644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E8AC-0D75-2FF7-5F91-80EA7878DFD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E0C05FD-D7ED-7145-BC3A-E19CE270E8B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795B0C7-905F-A889-60E3-E368177D09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144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2D63-313D-11F8-2405-FBEEF089E58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7047E96-B4B8-2213-8AA8-7F6FA094370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5CF919C-2B7E-BAAE-D371-CBB044D9659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4785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928A-EF25-F8A7-2DBF-118C0FEF175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511D6BD-BE9A-59E0-E0D9-A57FACAA0AA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1F6A1FB-DBD2-5079-DB3F-0E9F232E22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354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383B-8FA0-6AC5-558E-5E43BBA2AC9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C2EE2B8-E7F5-F458-F436-07DAFF1FC64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48FDE55-C8A3-87B7-C82B-06A19C682EA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875238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5A5E-046C-058F-B2E8-3E5E865EA0F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AE96661-9914-0F86-F406-2ABC07412418}"/>
              </a:ext>
            </a:extLst>
          </p:cNvPr>
          <p:cNvSpPr>
            <a:spLocks noGrp="1"/>
          </p:cNvSpPr>
          <p:nvPr>
            <p:ph idx="1"/>
          </p:nvPr>
        </p:nvSpPr>
        <p:spPr>
          <a:xfrm>
            <a:off x="838200" y="0"/>
            <a:ext cx="10515600" cy="6176963"/>
          </a:xfrm>
        </p:spPr>
        <p:txBody>
          <a:bodyPr/>
          <a:lstStyle/>
          <a:p>
            <a:pPr marL="0" indent="0">
              <a:buNone/>
            </a:pPr>
            <a:r>
              <a:rPr lang="en-US" dirty="0"/>
              <a:t> </a:t>
            </a:r>
            <a:r>
              <a:rPr lang="en-US" sz="4000" dirty="0">
                <a:latin typeface="Times New Roman" panose="02020603050405020304" pitchFamily="18" charset="0"/>
                <a:cs typeface="Times New Roman" panose="02020603050405020304" pitchFamily="18" charset="0"/>
              </a:rPr>
              <a:t>Types of Algorithm:</a:t>
            </a:r>
            <a:endParaRPr lang="en-IN" sz="4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3F5957B-8EB2-AC46-9860-CCFFC93A6564}"/>
              </a:ext>
            </a:extLst>
          </p:cNvPr>
          <p:cNvPicPr>
            <a:picLocks noChangeAspect="1"/>
          </p:cNvPicPr>
          <p:nvPr/>
        </p:nvPicPr>
        <p:blipFill>
          <a:blip r:embed="rId2"/>
          <a:stretch>
            <a:fillRect/>
          </a:stretch>
        </p:blipFill>
        <p:spPr>
          <a:xfrm>
            <a:off x="1166226" y="681037"/>
            <a:ext cx="9324975" cy="6176963"/>
          </a:xfrm>
          <a:prstGeom prst="rect">
            <a:avLst/>
          </a:prstGeom>
        </p:spPr>
      </p:pic>
    </p:spTree>
    <p:extLst>
      <p:ext uri="{BB962C8B-B14F-4D97-AF65-F5344CB8AC3E}">
        <p14:creationId xmlns:p14="http://schemas.microsoft.com/office/powerpoint/2010/main" val="35856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4567-7E75-C16E-60B4-B7DFC454B2C0}"/>
              </a:ext>
            </a:extLst>
          </p:cNvPr>
          <p:cNvSpPr>
            <a:spLocks noGrp="1"/>
          </p:cNvSpPr>
          <p:nvPr>
            <p:ph type="title"/>
          </p:nvPr>
        </p:nvSpPr>
        <p:spPr>
          <a:xfrm>
            <a:off x="838200" y="1"/>
            <a:ext cx="10515600" cy="815925"/>
          </a:xfrm>
        </p:spPr>
        <p:txBody>
          <a:bodyPr/>
          <a:lstStyle/>
          <a:p>
            <a:r>
              <a:rPr lang="en-US" dirty="0">
                <a:latin typeface="Times New Roman" panose="02020603050405020304" pitchFamily="18" charset="0"/>
                <a:cs typeface="Times New Roman" panose="02020603050405020304" pitchFamily="18" charset="0"/>
              </a:rPr>
              <a:t>Supervised Algorithms (Regression):-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BB2254-CC59-EAC0-96B3-6BDEBFE5F3C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199A2DF-05E2-8A62-3F88-EF3014581F3D}"/>
              </a:ext>
            </a:extLst>
          </p:cNvPr>
          <p:cNvPicPr>
            <a:picLocks noChangeAspect="1"/>
          </p:cNvPicPr>
          <p:nvPr/>
        </p:nvPicPr>
        <p:blipFill>
          <a:blip r:embed="rId2"/>
          <a:stretch>
            <a:fillRect/>
          </a:stretch>
        </p:blipFill>
        <p:spPr>
          <a:xfrm>
            <a:off x="0" y="1160803"/>
            <a:ext cx="11261590" cy="5697196"/>
          </a:xfrm>
          <a:prstGeom prst="rect">
            <a:avLst/>
          </a:prstGeom>
        </p:spPr>
      </p:pic>
      <p:pic>
        <p:nvPicPr>
          <p:cNvPr id="7" name="Picture 6">
            <a:extLst>
              <a:ext uri="{FF2B5EF4-FFF2-40B4-BE49-F238E27FC236}">
                <a16:creationId xmlns:a16="http://schemas.microsoft.com/office/drawing/2014/main" id="{DA567BF3-306D-9B1B-51BA-405820DFC8B7}"/>
              </a:ext>
            </a:extLst>
          </p:cNvPr>
          <p:cNvPicPr>
            <a:picLocks noChangeAspect="1"/>
          </p:cNvPicPr>
          <p:nvPr/>
        </p:nvPicPr>
        <p:blipFill>
          <a:blip r:embed="rId3"/>
          <a:stretch>
            <a:fillRect/>
          </a:stretch>
        </p:blipFill>
        <p:spPr>
          <a:xfrm>
            <a:off x="0" y="897037"/>
            <a:ext cx="8468751" cy="981684"/>
          </a:xfrm>
          <a:prstGeom prst="rect">
            <a:avLst/>
          </a:prstGeom>
        </p:spPr>
      </p:pic>
    </p:spTree>
    <p:extLst>
      <p:ext uri="{BB962C8B-B14F-4D97-AF65-F5344CB8AC3E}">
        <p14:creationId xmlns:p14="http://schemas.microsoft.com/office/powerpoint/2010/main" val="268747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8426-7C6F-9470-48BC-77AB126557E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86957B6-23E3-D857-4D7C-4A4864E4461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90D5338-16DC-2E68-B511-C749B250B5B1}"/>
              </a:ext>
            </a:extLst>
          </p:cNvPr>
          <p:cNvPicPr>
            <a:picLocks noChangeAspect="1"/>
          </p:cNvPicPr>
          <p:nvPr/>
        </p:nvPicPr>
        <p:blipFill>
          <a:blip r:embed="rId2"/>
          <a:stretch>
            <a:fillRect/>
          </a:stretch>
        </p:blipFill>
        <p:spPr>
          <a:xfrm>
            <a:off x="127782" y="365125"/>
            <a:ext cx="11226018" cy="6401082"/>
          </a:xfrm>
          <a:prstGeom prst="rect">
            <a:avLst/>
          </a:prstGeom>
        </p:spPr>
      </p:pic>
    </p:spTree>
    <p:extLst>
      <p:ext uri="{BB962C8B-B14F-4D97-AF65-F5344CB8AC3E}">
        <p14:creationId xmlns:p14="http://schemas.microsoft.com/office/powerpoint/2010/main" val="63730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6DEA-2A86-D1CA-3F33-11829FD1234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F1A1F97-66F5-DA5E-F203-C975F2D78B79}"/>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07C8DB4E-B071-229D-09BC-9289CEBCB7EC}"/>
              </a:ext>
            </a:extLst>
          </p:cNvPr>
          <p:cNvPicPr>
            <a:picLocks noChangeAspect="1"/>
          </p:cNvPicPr>
          <p:nvPr/>
        </p:nvPicPr>
        <p:blipFill>
          <a:blip r:embed="rId2"/>
          <a:stretch>
            <a:fillRect/>
          </a:stretch>
        </p:blipFill>
        <p:spPr>
          <a:xfrm>
            <a:off x="47624" y="161130"/>
            <a:ext cx="12144375" cy="1920887"/>
          </a:xfrm>
          <a:prstGeom prst="rect">
            <a:avLst/>
          </a:prstGeom>
        </p:spPr>
      </p:pic>
      <p:pic>
        <p:nvPicPr>
          <p:cNvPr id="9" name="Picture 8">
            <a:extLst>
              <a:ext uri="{FF2B5EF4-FFF2-40B4-BE49-F238E27FC236}">
                <a16:creationId xmlns:a16="http://schemas.microsoft.com/office/drawing/2014/main" id="{799B6B9D-A18A-ADFB-5652-BBE0A9CCA3C4}"/>
              </a:ext>
            </a:extLst>
          </p:cNvPr>
          <p:cNvPicPr>
            <a:picLocks noChangeAspect="1"/>
          </p:cNvPicPr>
          <p:nvPr/>
        </p:nvPicPr>
        <p:blipFill>
          <a:blip r:embed="rId3"/>
          <a:stretch>
            <a:fillRect/>
          </a:stretch>
        </p:blipFill>
        <p:spPr>
          <a:xfrm>
            <a:off x="486067" y="2143124"/>
            <a:ext cx="5768077" cy="4553745"/>
          </a:xfrm>
          <a:prstGeom prst="rect">
            <a:avLst/>
          </a:prstGeom>
        </p:spPr>
      </p:pic>
    </p:spTree>
    <p:extLst>
      <p:ext uri="{BB962C8B-B14F-4D97-AF65-F5344CB8AC3E}">
        <p14:creationId xmlns:p14="http://schemas.microsoft.com/office/powerpoint/2010/main" val="422967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AF63-9AB0-88EF-921B-5618852DE4E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8AF0B6F-B6B2-67C0-5B5B-C3172B50DF7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8520618-7E86-421A-2D29-4A1E36B56337}"/>
              </a:ext>
            </a:extLst>
          </p:cNvPr>
          <p:cNvPicPr>
            <a:picLocks noChangeAspect="1"/>
          </p:cNvPicPr>
          <p:nvPr/>
        </p:nvPicPr>
        <p:blipFill>
          <a:blip r:embed="rId2"/>
          <a:stretch>
            <a:fillRect/>
          </a:stretch>
        </p:blipFill>
        <p:spPr>
          <a:xfrm>
            <a:off x="0" y="463599"/>
            <a:ext cx="12192000" cy="6127750"/>
          </a:xfrm>
          <a:prstGeom prst="rect">
            <a:avLst/>
          </a:prstGeom>
        </p:spPr>
      </p:pic>
    </p:spTree>
    <p:extLst>
      <p:ext uri="{BB962C8B-B14F-4D97-AF65-F5344CB8AC3E}">
        <p14:creationId xmlns:p14="http://schemas.microsoft.com/office/powerpoint/2010/main" val="2160751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F734-59D2-C895-DA64-E8808555AB5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FDBCF6A-D6C9-7FFD-D8E6-F3ADF433310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E9C57FA-E0D6-9A0F-04F2-A64929B67A25}"/>
              </a:ext>
            </a:extLst>
          </p:cNvPr>
          <p:cNvPicPr>
            <a:picLocks noChangeAspect="1"/>
          </p:cNvPicPr>
          <p:nvPr/>
        </p:nvPicPr>
        <p:blipFill>
          <a:blip r:embed="rId2"/>
          <a:stretch>
            <a:fillRect/>
          </a:stretch>
        </p:blipFill>
        <p:spPr>
          <a:xfrm>
            <a:off x="45373" y="365125"/>
            <a:ext cx="12101255" cy="6127750"/>
          </a:xfrm>
          <a:prstGeom prst="rect">
            <a:avLst/>
          </a:prstGeom>
        </p:spPr>
      </p:pic>
    </p:spTree>
    <p:extLst>
      <p:ext uri="{BB962C8B-B14F-4D97-AF65-F5344CB8AC3E}">
        <p14:creationId xmlns:p14="http://schemas.microsoft.com/office/powerpoint/2010/main" val="3824297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C693-CB64-25F3-52C2-459713D1081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4EC96B0-2C1C-F453-D00D-8538894624A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77FCDD3-9812-E866-56D7-DD538E0918F8}"/>
              </a:ext>
            </a:extLst>
          </p:cNvPr>
          <p:cNvPicPr>
            <a:picLocks noChangeAspect="1"/>
          </p:cNvPicPr>
          <p:nvPr/>
        </p:nvPicPr>
        <p:blipFill>
          <a:blip r:embed="rId2"/>
          <a:stretch>
            <a:fillRect/>
          </a:stretch>
        </p:blipFill>
        <p:spPr>
          <a:xfrm>
            <a:off x="59227" y="566957"/>
            <a:ext cx="12132773" cy="6058925"/>
          </a:xfrm>
          <a:prstGeom prst="rect">
            <a:avLst/>
          </a:prstGeom>
        </p:spPr>
      </p:pic>
    </p:spTree>
    <p:extLst>
      <p:ext uri="{BB962C8B-B14F-4D97-AF65-F5344CB8AC3E}">
        <p14:creationId xmlns:p14="http://schemas.microsoft.com/office/powerpoint/2010/main" val="2703705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A60A-776E-9D88-DB4A-AF6A5F816CF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56D0CFE-B8B4-5BCB-C051-293CF4F2F19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1C7634C-9749-3F6E-EA11-3173730035AF}"/>
              </a:ext>
            </a:extLst>
          </p:cNvPr>
          <p:cNvPicPr>
            <a:picLocks noChangeAspect="1"/>
          </p:cNvPicPr>
          <p:nvPr/>
        </p:nvPicPr>
        <p:blipFill rotWithShape="1">
          <a:blip r:embed="rId2"/>
          <a:srcRect b="4843"/>
          <a:stretch/>
        </p:blipFill>
        <p:spPr>
          <a:xfrm>
            <a:off x="0" y="365124"/>
            <a:ext cx="11141612" cy="6127751"/>
          </a:xfrm>
          <a:prstGeom prst="rect">
            <a:avLst/>
          </a:prstGeom>
        </p:spPr>
      </p:pic>
    </p:spTree>
    <p:extLst>
      <p:ext uri="{BB962C8B-B14F-4D97-AF65-F5344CB8AC3E}">
        <p14:creationId xmlns:p14="http://schemas.microsoft.com/office/powerpoint/2010/main" val="856286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308E-63C5-A58C-5301-D2067E0E750F}"/>
              </a:ext>
            </a:extLst>
          </p:cNvPr>
          <p:cNvSpPr>
            <a:spLocks noGrp="1"/>
          </p:cNvSpPr>
          <p:nvPr>
            <p:ph type="title"/>
          </p:nvPr>
        </p:nvSpPr>
        <p:spPr>
          <a:xfrm>
            <a:off x="0" y="1"/>
            <a:ext cx="12192000" cy="942534"/>
          </a:xfrm>
        </p:spPr>
        <p:txBody>
          <a:bodyPr>
            <a:normAutofit/>
          </a:bodyPr>
          <a:lstStyle/>
          <a:p>
            <a:pPr algn="ctr"/>
            <a:r>
              <a:rPr lang="en-US" sz="3600" b="1" dirty="0">
                <a:latin typeface="Times New Roman" panose="02020603050405020304" pitchFamily="18" charset="0"/>
                <a:cs typeface="Times New Roman" panose="02020603050405020304" pitchFamily="18" charset="0"/>
              </a:rPr>
              <a:t>Another method to solve Linear Regression:-</a:t>
            </a:r>
            <a:endParaRPr lang="en-IN" sz="36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C07A717-1CAA-9633-F39D-8F6FC85F2A22}"/>
              </a:ext>
            </a:extLst>
          </p:cNvPr>
          <p:cNvPicPr>
            <a:picLocks noGrp="1" noChangeAspect="1"/>
          </p:cNvPicPr>
          <p:nvPr>
            <p:ph idx="1"/>
          </p:nvPr>
        </p:nvPicPr>
        <p:blipFill>
          <a:blip r:embed="rId2"/>
          <a:stretch>
            <a:fillRect/>
          </a:stretch>
        </p:blipFill>
        <p:spPr>
          <a:xfrm>
            <a:off x="393895" y="1083212"/>
            <a:ext cx="11437034" cy="5176911"/>
          </a:xfrm>
        </p:spPr>
      </p:pic>
    </p:spTree>
    <p:extLst>
      <p:ext uri="{BB962C8B-B14F-4D97-AF65-F5344CB8AC3E}">
        <p14:creationId xmlns:p14="http://schemas.microsoft.com/office/powerpoint/2010/main" val="285121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1BBD-FB42-E35E-C61A-C7EEADA615D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D84ED30-664C-4D51-2CF0-6F90F70B5A5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AD52AA4-FDBD-FDC9-1CD7-217348A2CB48}"/>
              </a:ext>
            </a:extLst>
          </p:cNvPr>
          <p:cNvPicPr>
            <a:picLocks noChangeAspect="1"/>
          </p:cNvPicPr>
          <p:nvPr/>
        </p:nvPicPr>
        <p:blipFill>
          <a:blip r:embed="rId2"/>
          <a:stretch>
            <a:fillRect/>
          </a:stretch>
        </p:blipFill>
        <p:spPr>
          <a:xfrm>
            <a:off x="141922" y="126095"/>
            <a:ext cx="5091260" cy="3221647"/>
          </a:xfrm>
          <a:prstGeom prst="rect">
            <a:avLst/>
          </a:prstGeom>
        </p:spPr>
      </p:pic>
      <p:pic>
        <p:nvPicPr>
          <p:cNvPr id="7" name="Picture 6">
            <a:extLst>
              <a:ext uri="{FF2B5EF4-FFF2-40B4-BE49-F238E27FC236}">
                <a16:creationId xmlns:a16="http://schemas.microsoft.com/office/drawing/2014/main" id="{B96BC71E-5DB5-2D53-67AD-5CF0A1FD1EFE}"/>
              </a:ext>
            </a:extLst>
          </p:cNvPr>
          <p:cNvPicPr>
            <a:picLocks noChangeAspect="1"/>
          </p:cNvPicPr>
          <p:nvPr/>
        </p:nvPicPr>
        <p:blipFill>
          <a:blip r:embed="rId3"/>
          <a:stretch>
            <a:fillRect/>
          </a:stretch>
        </p:blipFill>
        <p:spPr>
          <a:xfrm>
            <a:off x="69093" y="3347743"/>
            <a:ext cx="10748961" cy="3384161"/>
          </a:xfrm>
          <a:prstGeom prst="rect">
            <a:avLst/>
          </a:prstGeom>
        </p:spPr>
      </p:pic>
    </p:spTree>
    <p:extLst>
      <p:ext uri="{BB962C8B-B14F-4D97-AF65-F5344CB8AC3E}">
        <p14:creationId xmlns:p14="http://schemas.microsoft.com/office/powerpoint/2010/main" val="1402354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5172-8226-B6D4-EF10-363AFE15EB2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1B42C64-713C-8FE1-EFB7-92CCD016862D}"/>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9A4CF31A-40BC-5C14-979A-68F45A2EEC6E}"/>
              </a:ext>
            </a:extLst>
          </p:cNvPr>
          <p:cNvPicPr>
            <a:picLocks noChangeAspect="1"/>
          </p:cNvPicPr>
          <p:nvPr/>
        </p:nvPicPr>
        <p:blipFill>
          <a:blip r:embed="rId2"/>
          <a:stretch>
            <a:fillRect/>
          </a:stretch>
        </p:blipFill>
        <p:spPr>
          <a:xfrm>
            <a:off x="190131" y="137319"/>
            <a:ext cx="5422877" cy="2254189"/>
          </a:xfrm>
          <a:prstGeom prst="rect">
            <a:avLst/>
          </a:prstGeom>
        </p:spPr>
      </p:pic>
      <p:pic>
        <p:nvPicPr>
          <p:cNvPr id="11" name="Picture 10">
            <a:extLst>
              <a:ext uri="{FF2B5EF4-FFF2-40B4-BE49-F238E27FC236}">
                <a16:creationId xmlns:a16="http://schemas.microsoft.com/office/drawing/2014/main" id="{617588B6-2709-DF5A-2009-4112D3F68107}"/>
              </a:ext>
            </a:extLst>
          </p:cNvPr>
          <p:cNvPicPr>
            <a:picLocks noChangeAspect="1"/>
          </p:cNvPicPr>
          <p:nvPr/>
        </p:nvPicPr>
        <p:blipFill>
          <a:blip r:embed="rId3"/>
          <a:stretch>
            <a:fillRect/>
          </a:stretch>
        </p:blipFill>
        <p:spPr>
          <a:xfrm>
            <a:off x="190130" y="2526445"/>
            <a:ext cx="5332003" cy="1940048"/>
          </a:xfrm>
          <a:prstGeom prst="rect">
            <a:avLst/>
          </a:prstGeom>
        </p:spPr>
      </p:pic>
      <p:pic>
        <p:nvPicPr>
          <p:cNvPr id="13" name="Picture 12">
            <a:extLst>
              <a:ext uri="{FF2B5EF4-FFF2-40B4-BE49-F238E27FC236}">
                <a16:creationId xmlns:a16="http://schemas.microsoft.com/office/drawing/2014/main" id="{30710C4A-0380-5298-1B4A-3C28DA9EDD01}"/>
              </a:ext>
            </a:extLst>
          </p:cNvPr>
          <p:cNvPicPr>
            <a:picLocks noChangeAspect="1"/>
          </p:cNvPicPr>
          <p:nvPr/>
        </p:nvPicPr>
        <p:blipFill>
          <a:blip r:embed="rId4"/>
          <a:stretch>
            <a:fillRect/>
          </a:stretch>
        </p:blipFill>
        <p:spPr>
          <a:xfrm>
            <a:off x="5481848" y="3560336"/>
            <a:ext cx="2781980" cy="3297664"/>
          </a:xfrm>
          <a:prstGeom prst="rect">
            <a:avLst/>
          </a:prstGeom>
        </p:spPr>
      </p:pic>
      <p:pic>
        <p:nvPicPr>
          <p:cNvPr id="15" name="Picture 14">
            <a:extLst>
              <a:ext uri="{FF2B5EF4-FFF2-40B4-BE49-F238E27FC236}">
                <a16:creationId xmlns:a16="http://schemas.microsoft.com/office/drawing/2014/main" id="{B0EAD445-02B6-D027-E4D6-26DCD98927E6}"/>
              </a:ext>
            </a:extLst>
          </p:cNvPr>
          <p:cNvPicPr>
            <a:picLocks noChangeAspect="1"/>
          </p:cNvPicPr>
          <p:nvPr/>
        </p:nvPicPr>
        <p:blipFill>
          <a:blip r:embed="rId5"/>
          <a:stretch>
            <a:fillRect/>
          </a:stretch>
        </p:blipFill>
        <p:spPr>
          <a:xfrm>
            <a:off x="7864206" y="5040409"/>
            <a:ext cx="3121967" cy="1452466"/>
          </a:xfrm>
          <a:prstGeom prst="rect">
            <a:avLst/>
          </a:prstGeom>
        </p:spPr>
      </p:pic>
    </p:spTree>
    <p:extLst>
      <p:ext uri="{BB962C8B-B14F-4D97-AF65-F5344CB8AC3E}">
        <p14:creationId xmlns:p14="http://schemas.microsoft.com/office/powerpoint/2010/main" val="450749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5F99-B2BE-6B04-AB57-0D49F3453E3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D4F0430-AF92-95F0-41B8-B5A691422F06}"/>
              </a:ext>
            </a:extLst>
          </p:cNvPr>
          <p:cNvSpPr>
            <a:spLocks noGrp="1"/>
          </p:cNvSpPr>
          <p:nvPr>
            <p:ph idx="1"/>
          </p:nvPr>
        </p:nvSpPr>
        <p:spPr>
          <a:xfrm>
            <a:off x="323556" y="365125"/>
            <a:ext cx="11030243" cy="5811838"/>
          </a:xfrm>
        </p:spPr>
        <p:txBody>
          <a:bodyPr/>
          <a:lstStyle/>
          <a:p>
            <a:pPr marL="0" indent="0">
              <a:buNone/>
            </a:pPr>
            <a:r>
              <a:rPr lang="en-US" dirty="0"/>
              <a:t>To solve                               we can use </a:t>
            </a:r>
            <a:r>
              <a:rPr lang="en-IN" dirty="0"/>
              <a:t>scientific calculator to get the </a:t>
            </a:r>
          </a:p>
          <a:p>
            <a:pPr marL="0" indent="0">
              <a:buNone/>
            </a:pPr>
            <a:endParaRPr lang="en-IN" dirty="0"/>
          </a:p>
          <a:p>
            <a:pPr marL="0" indent="0">
              <a:buNone/>
            </a:pPr>
            <a:r>
              <a:rPr lang="en-IN" dirty="0" err="1"/>
              <a:t>coeffients</a:t>
            </a:r>
            <a:r>
              <a:rPr lang="en-IN" dirty="0"/>
              <a:t> of a0 and a1.</a:t>
            </a:r>
          </a:p>
          <a:p>
            <a:pPr marL="0" indent="0">
              <a:buNone/>
            </a:pPr>
            <a:endParaRPr lang="en-IN" dirty="0"/>
          </a:p>
          <a:p>
            <a:pPr marL="0" indent="0">
              <a:buNone/>
            </a:pPr>
            <a:r>
              <a:rPr lang="en-IN" dirty="0"/>
              <a:t>The Answer will be :-</a:t>
            </a:r>
          </a:p>
        </p:txBody>
      </p:sp>
      <p:pic>
        <p:nvPicPr>
          <p:cNvPr id="5" name="Picture 4">
            <a:extLst>
              <a:ext uri="{FF2B5EF4-FFF2-40B4-BE49-F238E27FC236}">
                <a16:creationId xmlns:a16="http://schemas.microsoft.com/office/drawing/2014/main" id="{E6A72649-C03F-D924-A992-43AC0EC8A843}"/>
              </a:ext>
            </a:extLst>
          </p:cNvPr>
          <p:cNvPicPr>
            <a:picLocks noChangeAspect="1"/>
          </p:cNvPicPr>
          <p:nvPr/>
        </p:nvPicPr>
        <p:blipFill rotWithShape="1">
          <a:blip r:embed="rId2"/>
          <a:srcRect r="15077"/>
          <a:stretch/>
        </p:blipFill>
        <p:spPr>
          <a:xfrm>
            <a:off x="1618151" y="0"/>
            <a:ext cx="2377073" cy="1302257"/>
          </a:xfrm>
          <a:prstGeom prst="rect">
            <a:avLst/>
          </a:prstGeom>
        </p:spPr>
      </p:pic>
      <p:pic>
        <p:nvPicPr>
          <p:cNvPr id="7" name="Picture 6">
            <a:extLst>
              <a:ext uri="{FF2B5EF4-FFF2-40B4-BE49-F238E27FC236}">
                <a16:creationId xmlns:a16="http://schemas.microsoft.com/office/drawing/2014/main" id="{C94CF44D-04D9-306A-EA94-EE76F2288449}"/>
              </a:ext>
            </a:extLst>
          </p:cNvPr>
          <p:cNvPicPr>
            <a:picLocks noChangeAspect="1"/>
          </p:cNvPicPr>
          <p:nvPr/>
        </p:nvPicPr>
        <p:blipFill>
          <a:blip r:embed="rId3"/>
          <a:stretch>
            <a:fillRect/>
          </a:stretch>
        </p:blipFill>
        <p:spPr>
          <a:xfrm>
            <a:off x="3502856" y="2254770"/>
            <a:ext cx="5932774" cy="1557572"/>
          </a:xfrm>
          <a:prstGeom prst="rect">
            <a:avLst/>
          </a:prstGeom>
        </p:spPr>
      </p:pic>
      <p:pic>
        <p:nvPicPr>
          <p:cNvPr id="9" name="Picture 8">
            <a:extLst>
              <a:ext uri="{FF2B5EF4-FFF2-40B4-BE49-F238E27FC236}">
                <a16:creationId xmlns:a16="http://schemas.microsoft.com/office/drawing/2014/main" id="{ECCBB0D9-51C3-9CA2-3F6F-826E92E40429}"/>
              </a:ext>
            </a:extLst>
          </p:cNvPr>
          <p:cNvPicPr>
            <a:picLocks noChangeAspect="1"/>
          </p:cNvPicPr>
          <p:nvPr/>
        </p:nvPicPr>
        <p:blipFill>
          <a:blip r:embed="rId4"/>
          <a:stretch>
            <a:fillRect/>
          </a:stretch>
        </p:blipFill>
        <p:spPr>
          <a:xfrm>
            <a:off x="356143" y="3812343"/>
            <a:ext cx="5411611" cy="2680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DEA86289-2CB2-AA94-0679-4173164EF1DD}"/>
              </a:ext>
            </a:extLst>
          </p:cNvPr>
          <p:cNvPicPr>
            <a:picLocks noChangeAspect="1"/>
          </p:cNvPicPr>
          <p:nvPr/>
        </p:nvPicPr>
        <p:blipFill>
          <a:blip r:embed="rId5"/>
          <a:stretch>
            <a:fillRect/>
          </a:stretch>
        </p:blipFill>
        <p:spPr>
          <a:xfrm>
            <a:off x="6142891" y="3812342"/>
            <a:ext cx="5210907" cy="2680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6127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59DD-136F-0CDA-C8C4-00E924FB3C7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713BE97-26A4-FCF2-9AC0-AE0F44F1014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D88381C-423B-275A-390C-F79AE8FC9ACF}"/>
              </a:ext>
            </a:extLst>
          </p:cNvPr>
          <p:cNvPicPr>
            <a:picLocks noChangeAspect="1"/>
          </p:cNvPicPr>
          <p:nvPr/>
        </p:nvPicPr>
        <p:blipFill>
          <a:blip r:embed="rId2"/>
          <a:stretch>
            <a:fillRect/>
          </a:stretch>
        </p:blipFill>
        <p:spPr>
          <a:xfrm>
            <a:off x="0" y="681036"/>
            <a:ext cx="12192000" cy="5621289"/>
          </a:xfrm>
          <a:prstGeom prst="rect">
            <a:avLst/>
          </a:prstGeom>
        </p:spPr>
      </p:pic>
    </p:spTree>
    <p:extLst>
      <p:ext uri="{BB962C8B-B14F-4D97-AF65-F5344CB8AC3E}">
        <p14:creationId xmlns:p14="http://schemas.microsoft.com/office/powerpoint/2010/main" val="3359841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B0F7-7164-6CCA-F67F-534F1E6C92F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B4689FD-45A5-9B51-4B70-2D4160FB9E6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E2AAFCB-A33A-7FD5-604B-9313E12C796A}"/>
              </a:ext>
            </a:extLst>
          </p:cNvPr>
          <p:cNvPicPr>
            <a:picLocks noChangeAspect="1"/>
          </p:cNvPicPr>
          <p:nvPr/>
        </p:nvPicPr>
        <p:blipFill rotWithShape="1">
          <a:blip r:embed="rId2"/>
          <a:srcRect t="5239" b="5298"/>
          <a:stretch/>
        </p:blipFill>
        <p:spPr>
          <a:xfrm>
            <a:off x="1" y="2"/>
            <a:ext cx="7168368" cy="2615624"/>
          </a:xfrm>
          <a:prstGeom prst="rect">
            <a:avLst/>
          </a:prstGeom>
        </p:spPr>
      </p:pic>
      <p:pic>
        <p:nvPicPr>
          <p:cNvPr id="7" name="Picture 6">
            <a:extLst>
              <a:ext uri="{FF2B5EF4-FFF2-40B4-BE49-F238E27FC236}">
                <a16:creationId xmlns:a16="http://schemas.microsoft.com/office/drawing/2014/main" id="{75EF8E6F-0CC9-63BD-50B0-0D32307AA79B}"/>
              </a:ext>
            </a:extLst>
          </p:cNvPr>
          <p:cNvPicPr>
            <a:picLocks noChangeAspect="1"/>
          </p:cNvPicPr>
          <p:nvPr/>
        </p:nvPicPr>
        <p:blipFill>
          <a:blip r:embed="rId3"/>
          <a:stretch>
            <a:fillRect/>
          </a:stretch>
        </p:blipFill>
        <p:spPr>
          <a:xfrm>
            <a:off x="0" y="2615625"/>
            <a:ext cx="6330169" cy="4242375"/>
          </a:xfrm>
          <a:prstGeom prst="rect">
            <a:avLst/>
          </a:prstGeom>
        </p:spPr>
      </p:pic>
      <p:pic>
        <p:nvPicPr>
          <p:cNvPr id="9" name="Picture 8">
            <a:extLst>
              <a:ext uri="{FF2B5EF4-FFF2-40B4-BE49-F238E27FC236}">
                <a16:creationId xmlns:a16="http://schemas.microsoft.com/office/drawing/2014/main" id="{C92CEEC0-8F5E-49AF-72CC-DD96275CA549}"/>
              </a:ext>
            </a:extLst>
          </p:cNvPr>
          <p:cNvPicPr>
            <a:picLocks noChangeAspect="1"/>
          </p:cNvPicPr>
          <p:nvPr/>
        </p:nvPicPr>
        <p:blipFill>
          <a:blip r:embed="rId4"/>
          <a:stretch>
            <a:fillRect/>
          </a:stretch>
        </p:blipFill>
        <p:spPr>
          <a:xfrm>
            <a:off x="6330169" y="5317588"/>
            <a:ext cx="5861830" cy="1540410"/>
          </a:xfrm>
          <a:prstGeom prst="rect">
            <a:avLst/>
          </a:prstGeom>
        </p:spPr>
      </p:pic>
    </p:spTree>
    <p:extLst>
      <p:ext uri="{BB962C8B-B14F-4D97-AF65-F5344CB8AC3E}">
        <p14:creationId xmlns:p14="http://schemas.microsoft.com/office/powerpoint/2010/main" val="1175485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050C-5861-DC8F-8F04-245E9B7CF79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96A2305-F93D-30B6-93A7-F21D7F57195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8A16626-8B1E-E815-B4D6-72EBC4C658B5}"/>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3E09E8EC-B3E0-C48E-7A8F-FD764CE250A1}"/>
              </a:ext>
            </a:extLst>
          </p:cNvPr>
          <p:cNvPicPr>
            <a:picLocks noChangeAspect="1"/>
          </p:cNvPicPr>
          <p:nvPr/>
        </p:nvPicPr>
        <p:blipFill>
          <a:blip r:embed="rId3"/>
          <a:stretch>
            <a:fillRect/>
          </a:stretch>
        </p:blipFill>
        <p:spPr>
          <a:xfrm>
            <a:off x="6743700" y="2847975"/>
            <a:ext cx="4610100" cy="581025"/>
          </a:xfrm>
          <a:prstGeom prst="rect">
            <a:avLst/>
          </a:prstGeom>
        </p:spPr>
      </p:pic>
    </p:spTree>
    <p:extLst>
      <p:ext uri="{BB962C8B-B14F-4D97-AF65-F5344CB8AC3E}">
        <p14:creationId xmlns:p14="http://schemas.microsoft.com/office/powerpoint/2010/main" val="1597057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2700-DA6C-6E72-29F8-8BC834FA803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3FBADC7-F3DB-1CEF-5554-32910DE8A39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A78A2B2-D54A-8B07-B296-6FE2F173937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77324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E15E-F80F-6B79-1EA6-131E8B3351B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C6A08FC-28E5-7612-AA07-D1479CB01E5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9B37E9E-EA3C-ED46-BF7E-215FEAF8271B}"/>
              </a:ext>
            </a:extLst>
          </p:cNvPr>
          <p:cNvPicPr>
            <a:picLocks noChangeAspect="1"/>
          </p:cNvPicPr>
          <p:nvPr/>
        </p:nvPicPr>
        <p:blipFill rotWithShape="1">
          <a:blip r:embed="rId2"/>
          <a:srcRect t="22359"/>
          <a:stretch/>
        </p:blipFill>
        <p:spPr>
          <a:xfrm>
            <a:off x="0" y="0"/>
            <a:ext cx="12192000" cy="4079631"/>
          </a:xfrm>
          <a:prstGeom prst="rect">
            <a:avLst/>
          </a:prstGeom>
        </p:spPr>
      </p:pic>
      <p:pic>
        <p:nvPicPr>
          <p:cNvPr id="7" name="Picture 6">
            <a:extLst>
              <a:ext uri="{FF2B5EF4-FFF2-40B4-BE49-F238E27FC236}">
                <a16:creationId xmlns:a16="http://schemas.microsoft.com/office/drawing/2014/main" id="{8DD317FF-40DC-E8F9-E626-E136F963AF80}"/>
              </a:ext>
            </a:extLst>
          </p:cNvPr>
          <p:cNvPicPr>
            <a:picLocks noChangeAspect="1"/>
          </p:cNvPicPr>
          <p:nvPr/>
        </p:nvPicPr>
        <p:blipFill>
          <a:blip r:embed="rId3"/>
          <a:stretch>
            <a:fillRect/>
          </a:stretch>
        </p:blipFill>
        <p:spPr>
          <a:xfrm>
            <a:off x="517939" y="4348163"/>
            <a:ext cx="11158246" cy="2471030"/>
          </a:xfrm>
          <a:prstGeom prst="rect">
            <a:avLst/>
          </a:prstGeom>
        </p:spPr>
      </p:pic>
    </p:spTree>
    <p:extLst>
      <p:ext uri="{BB962C8B-B14F-4D97-AF65-F5344CB8AC3E}">
        <p14:creationId xmlns:p14="http://schemas.microsoft.com/office/powerpoint/2010/main" val="346346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EA91-54CF-39FE-FDD5-565CE3B59BA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D74B0E1-AD39-153A-850B-856EFA020EE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0CC7CC2-C64A-819F-D611-5838BEA56C13}"/>
              </a:ext>
            </a:extLst>
          </p:cNvPr>
          <p:cNvPicPr>
            <a:picLocks noChangeAspect="1"/>
          </p:cNvPicPr>
          <p:nvPr/>
        </p:nvPicPr>
        <p:blipFill rotWithShape="1">
          <a:blip r:embed="rId2"/>
          <a:srcRect b="2204"/>
          <a:stretch/>
        </p:blipFill>
        <p:spPr>
          <a:xfrm>
            <a:off x="0" y="365124"/>
            <a:ext cx="12070080" cy="6165467"/>
          </a:xfrm>
          <a:prstGeom prst="rect">
            <a:avLst/>
          </a:prstGeom>
        </p:spPr>
      </p:pic>
    </p:spTree>
    <p:extLst>
      <p:ext uri="{BB962C8B-B14F-4D97-AF65-F5344CB8AC3E}">
        <p14:creationId xmlns:p14="http://schemas.microsoft.com/office/powerpoint/2010/main" val="2629692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0788-9074-4E45-5886-395D2FC42C5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70A5282-06A7-960F-87B9-D49BFFB2D31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B822454-E47D-9646-C616-0E2F777102F3}"/>
              </a:ext>
            </a:extLst>
          </p:cNvPr>
          <p:cNvPicPr>
            <a:picLocks noChangeAspect="1"/>
          </p:cNvPicPr>
          <p:nvPr/>
        </p:nvPicPr>
        <p:blipFill>
          <a:blip r:embed="rId2"/>
          <a:stretch>
            <a:fillRect/>
          </a:stretch>
        </p:blipFill>
        <p:spPr>
          <a:xfrm>
            <a:off x="61962" y="681037"/>
            <a:ext cx="12068075" cy="5495925"/>
          </a:xfrm>
          <a:prstGeom prst="rect">
            <a:avLst/>
          </a:prstGeom>
        </p:spPr>
      </p:pic>
    </p:spTree>
    <p:extLst>
      <p:ext uri="{BB962C8B-B14F-4D97-AF65-F5344CB8AC3E}">
        <p14:creationId xmlns:p14="http://schemas.microsoft.com/office/powerpoint/2010/main" val="681609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C831-90F6-4A92-3CDC-EA42123F7FF4}"/>
              </a:ext>
            </a:extLst>
          </p:cNvPr>
          <p:cNvSpPr>
            <a:spLocks noGrp="1"/>
          </p:cNvSpPr>
          <p:nvPr>
            <p:ph type="title"/>
          </p:nvPr>
        </p:nvSpPr>
        <p:spPr>
          <a:xfrm>
            <a:off x="0" y="1"/>
            <a:ext cx="12192000" cy="1052923"/>
          </a:xfrm>
        </p:spPr>
        <p:txBody>
          <a:bodyPr>
            <a:normAutofit/>
          </a:bodyPr>
          <a:lstStyle/>
          <a:p>
            <a:pPr algn="ctr"/>
            <a:r>
              <a:rPr lang="en-US" sz="3200" b="1" dirty="0">
                <a:latin typeface="Times New Roman" panose="02020603050405020304" pitchFamily="18" charset="0"/>
                <a:cs typeface="Times New Roman" panose="02020603050405020304" pitchFamily="18" charset="0"/>
              </a:rPr>
              <a:t>Another method to solve Multiple Linear Regression:-</a:t>
            </a:r>
            <a:endParaRPr lang="en-IN" sz="3200" dirty="0"/>
          </a:p>
        </p:txBody>
      </p:sp>
      <p:sp>
        <p:nvSpPr>
          <p:cNvPr id="3" name="Content Placeholder 2">
            <a:extLst>
              <a:ext uri="{FF2B5EF4-FFF2-40B4-BE49-F238E27FC236}">
                <a16:creationId xmlns:a16="http://schemas.microsoft.com/office/drawing/2014/main" id="{506A80CF-337F-E268-A1F7-CBDF098517F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A353D37-33AF-FBDC-2C04-7DFB73AC2D6D}"/>
              </a:ext>
            </a:extLst>
          </p:cNvPr>
          <p:cNvPicPr>
            <a:picLocks noChangeAspect="1"/>
          </p:cNvPicPr>
          <p:nvPr/>
        </p:nvPicPr>
        <p:blipFill>
          <a:blip r:embed="rId2"/>
          <a:stretch>
            <a:fillRect/>
          </a:stretch>
        </p:blipFill>
        <p:spPr>
          <a:xfrm>
            <a:off x="0" y="885006"/>
            <a:ext cx="7076049" cy="3022778"/>
          </a:xfrm>
          <a:prstGeom prst="rect">
            <a:avLst/>
          </a:prstGeom>
        </p:spPr>
      </p:pic>
      <p:pic>
        <p:nvPicPr>
          <p:cNvPr id="7" name="Picture 6">
            <a:extLst>
              <a:ext uri="{FF2B5EF4-FFF2-40B4-BE49-F238E27FC236}">
                <a16:creationId xmlns:a16="http://schemas.microsoft.com/office/drawing/2014/main" id="{BCA5715D-15AA-3661-F721-CAA9DA6A1524}"/>
              </a:ext>
            </a:extLst>
          </p:cNvPr>
          <p:cNvPicPr>
            <a:picLocks noChangeAspect="1"/>
          </p:cNvPicPr>
          <p:nvPr/>
        </p:nvPicPr>
        <p:blipFill>
          <a:blip r:embed="rId3"/>
          <a:stretch>
            <a:fillRect/>
          </a:stretch>
        </p:blipFill>
        <p:spPr>
          <a:xfrm>
            <a:off x="271682" y="3907783"/>
            <a:ext cx="8028256" cy="2950215"/>
          </a:xfrm>
          <a:prstGeom prst="rect">
            <a:avLst/>
          </a:prstGeom>
        </p:spPr>
      </p:pic>
    </p:spTree>
    <p:extLst>
      <p:ext uri="{BB962C8B-B14F-4D97-AF65-F5344CB8AC3E}">
        <p14:creationId xmlns:p14="http://schemas.microsoft.com/office/powerpoint/2010/main" val="3884438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563A-9119-1AB9-8C7A-5BD78AD99D03}"/>
              </a:ext>
            </a:extLst>
          </p:cNvPr>
          <p:cNvSpPr>
            <a:spLocks noGrp="1"/>
          </p:cNvSpPr>
          <p:nvPr>
            <p:ph type="title"/>
          </p:nvPr>
        </p:nvSpPr>
        <p:spPr>
          <a:xfrm>
            <a:off x="0" y="1"/>
            <a:ext cx="11353800" cy="681036"/>
          </a:xfrm>
        </p:spPr>
        <p:txBody>
          <a:bodyPr>
            <a:normAutofit fontScale="90000"/>
          </a:bodyPr>
          <a:lstStyle/>
          <a:p>
            <a:r>
              <a:rPr lang="en-US" dirty="0"/>
              <a:t> </a:t>
            </a:r>
            <a:r>
              <a:rPr lang="en-US" sz="3600" dirty="0">
                <a:latin typeface="Times New Roman" panose="02020603050405020304" pitchFamily="18" charset="0"/>
                <a:cs typeface="Times New Roman" panose="02020603050405020304" pitchFamily="18" charset="0"/>
              </a:rPr>
              <a:t>Now, coming to the question:-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7897BA-235F-CFA1-77DB-D0253CEBD9F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C9A1A6D-9287-679F-C9A2-B055D7C8A63B}"/>
              </a:ext>
            </a:extLst>
          </p:cNvPr>
          <p:cNvPicPr>
            <a:picLocks noChangeAspect="1"/>
          </p:cNvPicPr>
          <p:nvPr/>
        </p:nvPicPr>
        <p:blipFill>
          <a:blip r:embed="rId2"/>
          <a:stretch>
            <a:fillRect/>
          </a:stretch>
        </p:blipFill>
        <p:spPr>
          <a:xfrm>
            <a:off x="0" y="742521"/>
            <a:ext cx="6386731" cy="3947143"/>
          </a:xfrm>
          <a:prstGeom prst="rect">
            <a:avLst/>
          </a:prstGeom>
        </p:spPr>
      </p:pic>
      <p:pic>
        <p:nvPicPr>
          <p:cNvPr id="7" name="Picture 6">
            <a:extLst>
              <a:ext uri="{FF2B5EF4-FFF2-40B4-BE49-F238E27FC236}">
                <a16:creationId xmlns:a16="http://schemas.microsoft.com/office/drawing/2014/main" id="{50A088D6-CFAF-3DE0-3ED3-4450725C42F5}"/>
              </a:ext>
            </a:extLst>
          </p:cNvPr>
          <p:cNvPicPr>
            <a:picLocks noChangeAspect="1"/>
          </p:cNvPicPr>
          <p:nvPr/>
        </p:nvPicPr>
        <p:blipFill>
          <a:blip r:embed="rId3"/>
          <a:stretch>
            <a:fillRect/>
          </a:stretch>
        </p:blipFill>
        <p:spPr>
          <a:xfrm>
            <a:off x="98475" y="4688601"/>
            <a:ext cx="6963508" cy="2168334"/>
          </a:xfrm>
          <a:prstGeom prst="rect">
            <a:avLst/>
          </a:prstGeom>
        </p:spPr>
      </p:pic>
    </p:spTree>
    <p:extLst>
      <p:ext uri="{BB962C8B-B14F-4D97-AF65-F5344CB8AC3E}">
        <p14:creationId xmlns:p14="http://schemas.microsoft.com/office/powerpoint/2010/main" val="2098352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60E1-0B70-D6D3-AB26-D246C730B01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25B40DE-2572-E043-98D3-530A86F6EEC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9BACB4A-6410-674D-2B2A-0CD52E50285C}"/>
              </a:ext>
            </a:extLst>
          </p:cNvPr>
          <p:cNvPicPr>
            <a:picLocks noChangeAspect="1"/>
          </p:cNvPicPr>
          <p:nvPr/>
        </p:nvPicPr>
        <p:blipFill>
          <a:blip r:embed="rId2"/>
          <a:stretch>
            <a:fillRect/>
          </a:stretch>
        </p:blipFill>
        <p:spPr>
          <a:xfrm>
            <a:off x="0" y="1151884"/>
            <a:ext cx="10771187" cy="4048430"/>
          </a:xfrm>
          <a:prstGeom prst="rect">
            <a:avLst/>
          </a:prstGeom>
        </p:spPr>
      </p:pic>
    </p:spTree>
    <p:extLst>
      <p:ext uri="{BB962C8B-B14F-4D97-AF65-F5344CB8AC3E}">
        <p14:creationId xmlns:p14="http://schemas.microsoft.com/office/powerpoint/2010/main" val="3533343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0A2-819C-88C6-AEC2-18B6795A732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FE7420C-CE3D-012C-0917-A13448AA2D8B}"/>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DD70DD9E-75E6-F233-4ECC-C921899FE479}"/>
              </a:ext>
            </a:extLst>
          </p:cNvPr>
          <p:cNvPicPr>
            <a:picLocks noChangeAspect="1"/>
          </p:cNvPicPr>
          <p:nvPr/>
        </p:nvPicPr>
        <p:blipFill>
          <a:blip r:embed="rId2"/>
          <a:stretch>
            <a:fillRect/>
          </a:stretch>
        </p:blipFill>
        <p:spPr>
          <a:xfrm>
            <a:off x="-1" y="365125"/>
            <a:ext cx="11226285" cy="5811838"/>
          </a:xfrm>
          <a:prstGeom prst="rect">
            <a:avLst/>
          </a:prstGeom>
        </p:spPr>
      </p:pic>
    </p:spTree>
    <p:extLst>
      <p:ext uri="{BB962C8B-B14F-4D97-AF65-F5344CB8AC3E}">
        <p14:creationId xmlns:p14="http://schemas.microsoft.com/office/powerpoint/2010/main" val="2190304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7220-E0BA-8880-8394-FBC99E90E3A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E8A4281-0BAD-CE2D-5214-F4C26450C169}"/>
              </a:ext>
            </a:extLst>
          </p:cNvPr>
          <p:cNvSpPr>
            <a:spLocks noGrp="1"/>
          </p:cNvSpPr>
          <p:nvPr>
            <p:ph idx="1"/>
          </p:nvPr>
        </p:nvSpPr>
        <p:spPr>
          <a:xfrm>
            <a:off x="379828" y="506437"/>
            <a:ext cx="10973972" cy="5670526"/>
          </a:xfrm>
        </p:spPr>
        <p:txBody>
          <a:bodyPr/>
          <a:lstStyle/>
          <a:p>
            <a:pPr marL="0" indent="0">
              <a:buNone/>
            </a:pPr>
            <a:endParaRPr lang="en-US" dirty="0"/>
          </a:p>
          <a:p>
            <a:pPr marL="0" indent="0">
              <a:buNone/>
            </a:pPr>
            <a:r>
              <a:rPr lang="en-US" dirty="0"/>
              <a:t>To solve                               we can use </a:t>
            </a:r>
            <a:r>
              <a:rPr lang="en-IN" dirty="0"/>
              <a:t>scientific calculator to get the </a:t>
            </a:r>
          </a:p>
          <a:p>
            <a:pPr marL="0" indent="0">
              <a:buNone/>
            </a:pPr>
            <a:endParaRPr lang="en-IN" dirty="0"/>
          </a:p>
          <a:p>
            <a:pPr marL="0" indent="0">
              <a:buNone/>
            </a:pPr>
            <a:r>
              <a:rPr lang="en-IN" dirty="0" err="1"/>
              <a:t>coeffients</a:t>
            </a:r>
            <a:r>
              <a:rPr lang="en-IN" dirty="0"/>
              <a:t> of a0 , a1 and a2.</a:t>
            </a:r>
          </a:p>
          <a:p>
            <a:pPr marL="0" indent="0">
              <a:buNone/>
            </a:pPr>
            <a:endParaRPr lang="en-IN" dirty="0"/>
          </a:p>
          <a:p>
            <a:pPr marL="0" indent="0">
              <a:buNone/>
            </a:pPr>
            <a:endParaRPr lang="en-IN" dirty="0"/>
          </a:p>
          <a:p>
            <a:pPr marL="0" indent="0">
              <a:buNone/>
            </a:pPr>
            <a:r>
              <a:rPr lang="en-IN" dirty="0"/>
              <a:t>The Answer will be :- </a:t>
            </a:r>
          </a:p>
          <a:p>
            <a:pPr marL="0" indent="0">
              <a:buNone/>
            </a:pPr>
            <a:endParaRPr lang="en-IN" dirty="0"/>
          </a:p>
        </p:txBody>
      </p:sp>
      <p:pic>
        <p:nvPicPr>
          <p:cNvPr id="5" name="Picture 4">
            <a:extLst>
              <a:ext uri="{FF2B5EF4-FFF2-40B4-BE49-F238E27FC236}">
                <a16:creationId xmlns:a16="http://schemas.microsoft.com/office/drawing/2014/main" id="{C8AFBB55-3814-1307-CBA7-36527BAC57C5}"/>
              </a:ext>
            </a:extLst>
          </p:cNvPr>
          <p:cNvPicPr>
            <a:picLocks noChangeAspect="1"/>
          </p:cNvPicPr>
          <p:nvPr/>
        </p:nvPicPr>
        <p:blipFill>
          <a:blip r:embed="rId2"/>
          <a:stretch>
            <a:fillRect/>
          </a:stretch>
        </p:blipFill>
        <p:spPr>
          <a:xfrm>
            <a:off x="1714499" y="323053"/>
            <a:ext cx="2365131" cy="1509327"/>
          </a:xfrm>
          <a:prstGeom prst="rect">
            <a:avLst/>
          </a:prstGeom>
        </p:spPr>
      </p:pic>
      <p:pic>
        <p:nvPicPr>
          <p:cNvPr id="7" name="Picture 6">
            <a:extLst>
              <a:ext uri="{FF2B5EF4-FFF2-40B4-BE49-F238E27FC236}">
                <a16:creationId xmlns:a16="http://schemas.microsoft.com/office/drawing/2014/main" id="{23C2A284-6FAD-A337-B41E-9142E7415B14}"/>
              </a:ext>
            </a:extLst>
          </p:cNvPr>
          <p:cNvPicPr>
            <a:picLocks noChangeAspect="1"/>
          </p:cNvPicPr>
          <p:nvPr/>
        </p:nvPicPr>
        <p:blipFill>
          <a:blip r:embed="rId3"/>
          <a:stretch>
            <a:fillRect/>
          </a:stretch>
        </p:blipFill>
        <p:spPr>
          <a:xfrm>
            <a:off x="3572314" y="3429000"/>
            <a:ext cx="2796100" cy="1557827"/>
          </a:xfrm>
          <a:prstGeom prst="rect">
            <a:avLst/>
          </a:prstGeom>
        </p:spPr>
      </p:pic>
      <p:pic>
        <p:nvPicPr>
          <p:cNvPr id="9" name="Picture 8">
            <a:extLst>
              <a:ext uri="{FF2B5EF4-FFF2-40B4-BE49-F238E27FC236}">
                <a16:creationId xmlns:a16="http://schemas.microsoft.com/office/drawing/2014/main" id="{7D37ECD3-063A-D668-E680-6C9D3E816C50}"/>
              </a:ext>
            </a:extLst>
          </p:cNvPr>
          <p:cNvPicPr>
            <a:picLocks noChangeAspect="1"/>
          </p:cNvPicPr>
          <p:nvPr/>
        </p:nvPicPr>
        <p:blipFill>
          <a:blip r:embed="rId4"/>
          <a:stretch>
            <a:fillRect/>
          </a:stretch>
        </p:blipFill>
        <p:spPr>
          <a:xfrm>
            <a:off x="365298" y="5491653"/>
            <a:ext cx="5501516" cy="685310"/>
          </a:xfrm>
          <a:prstGeom prst="rect">
            <a:avLst/>
          </a:prstGeom>
        </p:spPr>
      </p:pic>
    </p:spTree>
    <p:extLst>
      <p:ext uri="{BB962C8B-B14F-4D97-AF65-F5344CB8AC3E}">
        <p14:creationId xmlns:p14="http://schemas.microsoft.com/office/powerpoint/2010/main" val="191093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EF3B-D320-A1AE-6AF5-7C3D080122A6}"/>
              </a:ext>
            </a:extLst>
          </p:cNvPr>
          <p:cNvSpPr>
            <a:spLocks noGrp="1"/>
          </p:cNvSpPr>
          <p:nvPr>
            <p:ph type="title"/>
          </p:nvPr>
        </p:nvSpPr>
        <p:spPr>
          <a:xfrm>
            <a:off x="838200" y="1"/>
            <a:ext cx="10515600" cy="562708"/>
          </a:xfrm>
        </p:spPr>
        <p:txBody>
          <a:bodyPr>
            <a:normAutofit fontScale="90000"/>
          </a:bodyPr>
          <a:lstStyle/>
          <a:p>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AI vs ML vs DL</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29BE67-9288-5D7E-CA25-1919CE9047D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3432706-5CE1-AB18-F562-B2501F132BAA}"/>
              </a:ext>
            </a:extLst>
          </p:cNvPr>
          <p:cNvPicPr>
            <a:picLocks noChangeAspect="1"/>
          </p:cNvPicPr>
          <p:nvPr/>
        </p:nvPicPr>
        <p:blipFill>
          <a:blip r:embed="rId2"/>
          <a:stretch>
            <a:fillRect/>
          </a:stretch>
        </p:blipFill>
        <p:spPr>
          <a:xfrm>
            <a:off x="1439374" y="1484040"/>
            <a:ext cx="9026989" cy="5034507"/>
          </a:xfrm>
          <a:prstGeom prst="rect">
            <a:avLst/>
          </a:prstGeom>
        </p:spPr>
      </p:pic>
    </p:spTree>
    <p:extLst>
      <p:ext uri="{BB962C8B-B14F-4D97-AF65-F5344CB8AC3E}">
        <p14:creationId xmlns:p14="http://schemas.microsoft.com/office/powerpoint/2010/main" val="812817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A788-E6A4-DEE0-8520-4E1E406CB0B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7E082EC-2BA1-E3E4-5B3D-6CFF8463ED2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462EAEB-530A-B251-571B-D41BC35D95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39698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2B8D-0A13-DABC-208F-23D7FDD805B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40192BF-FC89-3083-F774-0419C843D48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F8D61B0-FD3F-2969-3010-F327DC3B6E83}"/>
              </a:ext>
            </a:extLst>
          </p:cNvPr>
          <p:cNvPicPr>
            <a:picLocks noChangeAspect="1"/>
          </p:cNvPicPr>
          <p:nvPr/>
        </p:nvPicPr>
        <p:blipFill>
          <a:blip r:embed="rId2"/>
          <a:stretch>
            <a:fillRect/>
          </a:stretch>
        </p:blipFill>
        <p:spPr>
          <a:xfrm>
            <a:off x="0" y="365125"/>
            <a:ext cx="12191999" cy="5487035"/>
          </a:xfrm>
          <a:prstGeom prst="rect">
            <a:avLst/>
          </a:prstGeom>
        </p:spPr>
      </p:pic>
    </p:spTree>
    <p:extLst>
      <p:ext uri="{BB962C8B-B14F-4D97-AF65-F5344CB8AC3E}">
        <p14:creationId xmlns:p14="http://schemas.microsoft.com/office/powerpoint/2010/main" val="3976943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A5C4-F4E3-E1F2-FBE8-C7FC26FEB53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DEC772B-F7FB-92AD-D569-446AB018B4D0}"/>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247D3F57-8E3A-E000-FB66-4755371456D0}"/>
              </a:ext>
            </a:extLst>
          </p:cNvPr>
          <p:cNvPicPr>
            <a:picLocks noChangeAspect="1"/>
          </p:cNvPicPr>
          <p:nvPr/>
        </p:nvPicPr>
        <p:blipFill>
          <a:blip r:embed="rId2"/>
          <a:stretch>
            <a:fillRect/>
          </a:stretch>
        </p:blipFill>
        <p:spPr>
          <a:xfrm>
            <a:off x="0" y="230187"/>
            <a:ext cx="10076631" cy="2273861"/>
          </a:xfrm>
          <a:prstGeom prst="rect">
            <a:avLst/>
          </a:prstGeom>
        </p:spPr>
      </p:pic>
      <p:pic>
        <p:nvPicPr>
          <p:cNvPr id="9" name="Picture 8">
            <a:extLst>
              <a:ext uri="{FF2B5EF4-FFF2-40B4-BE49-F238E27FC236}">
                <a16:creationId xmlns:a16="http://schemas.microsoft.com/office/drawing/2014/main" id="{65FBD96C-8A42-8A14-90A2-3598BF877F53}"/>
              </a:ext>
            </a:extLst>
          </p:cNvPr>
          <p:cNvPicPr>
            <a:picLocks noChangeAspect="1"/>
          </p:cNvPicPr>
          <p:nvPr/>
        </p:nvPicPr>
        <p:blipFill>
          <a:blip r:embed="rId3"/>
          <a:stretch>
            <a:fillRect/>
          </a:stretch>
        </p:blipFill>
        <p:spPr>
          <a:xfrm>
            <a:off x="-1" y="2504048"/>
            <a:ext cx="5176911" cy="4353952"/>
          </a:xfrm>
          <a:prstGeom prst="rect">
            <a:avLst/>
          </a:prstGeom>
        </p:spPr>
      </p:pic>
    </p:spTree>
    <p:extLst>
      <p:ext uri="{BB962C8B-B14F-4D97-AF65-F5344CB8AC3E}">
        <p14:creationId xmlns:p14="http://schemas.microsoft.com/office/powerpoint/2010/main" val="2556826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3B34-0EE6-EB9D-768D-2099F7BE57A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7A3D1BF-C073-986A-3F9B-413D5744C29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8485E2A-8941-8418-DBFF-6D6E60E82293}"/>
              </a:ext>
            </a:extLst>
          </p:cNvPr>
          <p:cNvPicPr>
            <a:picLocks noChangeAspect="1"/>
          </p:cNvPicPr>
          <p:nvPr/>
        </p:nvPicPr>
        <p:blipFill>
          <a:blip r:embed="rId2"/>
          <a:stretch>
            <a:fillRect/>
          </a:stretch>
        </p:blipFill>
        <p:spPr>
          <a:xfrm>
            <a:off x="0" y="0"/>
            <a:ext cx="11034346" cy="6858000"/>
          </a:xfrm>
          <a:prstGeom prst="rect">
            <a:avLst/>
          </a:prstGeom>
        </p:spPr>
      </p:pic>
    </p:spTree>
    <p:extLst>
      <p:ext uri="{BB962C8B-B14F-4D97-AF65-F5344CB8AC3E}">
        <p14:creationId xmlns:p14="http://schemas.microsoft.com/office/powerpoint/2010/main" val="1796436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4F9B-FA46-D8E3-C02C-38472D237A7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5E5FC63-998F-A079-56FA-24CDB294609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2536DEB-2DBD-D0F1-475A-14505DB0A864}"/>
              </a:ext>
            </a:extLst>
          </p:cNvPr>
          <p:cNvPicPr>
            <a:picLocks noChangeAspect="1"/>
          </p:cNvPicPr>
          <p:nvPr/>
        </p:nvPicPr>
        <p:blipFill>
          <a:blip r:embed="rId2"/>
          <a:stretch>
            <a:fillRect/>
          </a:stretch>
        </p:blipFill>
        <p:spPr>
          <a:xfrm>
            <a:off x="0" y="1111349"/>
            <a:ext cx="12192000" cy="4567222"/>
          </a:xfrm>
          <a:prstGeom prst="rect">
            <a:avLst/>
          </a:prstGeom>
        </p:spPr>
      </p:pic>
    </p:spTree>
    <p:extLst>
      <p:ext uri="{BB962C8B-B14F-4D97-AF65-F5344CB8AC3E}">
        <p14:creationId xmlns:p14="http://schemas.microsoft.com/office/powerpoint/2010/main" val="899115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C772-28A1-B305-26B4-2F9EEF0B28EC}"/>
              </a:ext>
            </a:extLst>
          </p:cNvPr>
          <p:cNvSpPr>
            <a:spLocks noGrp="1"/>
          </p:cNvSpPr>
          <p:nvPr>
            <p:ph type="title"/>
          </p:nvPr>
        </p:nvSpPr>
        <p:spPr>
          <a:xfrm>
            <a:off x="126609" y="900332"/>
            <a:ext cx="11227191" cy="1181686"/>
          </a:xfrm>
        </p:spPr>
        <p:txBody>
          <a:bodyPr/>
          <a:lstStyle/>
          <a:p>
            <a:r>
              <a:rPr lang="en-US" sz="3200" b="1" dirty="0">
                <a:latin typeface="Times New Roman" panose="02020603050405020304" pitchFamily="18" charset="0"/>
                <a:cs typeface="Times New Roman" panose="02020603050405020304" pitchFamily="18" charset="0"/>
              </a:rPr>
              <a:t>1.</a:t>
            </a:r>
            <a:r>
              <a:rPr lang="en-US" sz="3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Decision Tree-</a:t>
            </a:r>
            <a:endParaRPr lang="en-IN" sz="3200" b="1" dirty="0"/>
          </a:p>
        </p:txBody>
      </p:sp>
      <p:sp>
        <p:nvSpPr>
          <p:cNvPr id="3" name="Content Placeholder 2">
            <a:extLst>
              <a:ext uri="{FF2B5EF4-FFF2-40B4-BE49-F238E27FC236}">
                <a16:creationId xmlns:a16="http://schemas.microsoft.com/office/drawing/2014/main" id="{EC836995-6531-E89D-8761-F925F65528A0}"/>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E0BD1C3F-89DF-DCE5-00F9-D5B1A4D0C861}"/>
              </a:ext>
            </a:extLst>
          </p:cNvPr>
          <p:cNvPicPr>
            <a:picLocks noChangeAspect="1"/>
          </p:cNvPicPr>
          <p:nvPr/>
        </p:nvPicPr>
        <p:blipFill>
          <a:blip r:embed="rId2"/>
          <a:stretch>
            <a:fillRect/>
          </a:stretch>
        </p:blipFill>
        <p:spPr>
          <a:xfrm>
            <a:off x="1804610" y="1816805"/>
            <a:ext cx="7103899" cy="5029835"/>
          </a:xfrm>
          <a:prstGeom prst="rect">
            <a:avLst/>
          </a:prstGeom>
        </p:spPr>
      </p:pic>
      <p:sp>
        <p:nvSpPr>
          <p:cNvPr id="6" name="TextBox 5">
            <a:extLst>
              <a:ext uri="{FF2B5EF4-FFF2-40B4-BE49-F238E27FC236}">
                <a16:creationId xmlns:a16="http://schemas.microsoft.com/office/drawing/2014/main" id="{3AE5CE28-2CC6-6E6B-FC90-3A05FB84830F}"/>
              </a:ext>
            </a:extLst>
          </p:cNvPr>
          <p:cNvSpPr txBox="1"/>
          <p:nvPr/>
        </p:nvSpPr>
        <p:spPr>
          <a:xfrm>
            <a:off x="0" y="230655"/>
            <a:ext cx="12192000"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Supervised Algorithm (Classification):-</a:t>
            </a:r>
            <a:endParaRPr lang="en-IN" sz="4000" dirty="0"/>
          </a:p>
        </p:txBody>
      </p:sp>
    </p:spTree>
    <p:extLst>
      <p:ext uri="{BB962C8B-B14F-4D97-AF65-F5344CB8AC3E}">
        <p14:creationId xmlns:p14="http://schemas.microsoft.com/office/powerpoint/2010/main" val="14018395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0EE3-6272-CF6F-46EC-A82FE04FDF0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61C86D9-7D29-AFF5-20DA-43E7A390537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73DEF6B-45D3-A649-AC05-D506ABE408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41700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0674-58B6-E2FA-C641-5CA0DF83C067}"/>
              </a:ext>
            </a:extLst>
          </p:cNvPr>
          <p:cNvSpPr>
            <a:spLocks noGrp="1"/>
          </p:cNvSpPr>
          <p:nvPr>
            <p:ph type="title"/>
          </p:nvPr>
        </p:nvSpPr>
        <p:spPr>
          <a:xfrm>
            <a:off x="98474" y="154109"/>
            <a:ext cx="11255326" cy="802493"/>
          </a:xfrm>
        </p:spPr>
        <p:txBody>
          <a:bodyPr>
            <a:normAutofit/>
          </a:bodyPr>
          <a:lstStyle/>
          <a:p>
            <a:r>
              <a:rPr lang="en-US" sz="3200" b="1" dirty="0">
                <a:latin typeface="Times New Roman" panose="02020603050405020304" pitchFamily="18" charset="0"/>
                <a:cs typeface="Times New Roman" panose="02020603050405020304" pitchFamily="18" charset="0"/>
              </a:rPr>
              <a:t>2. Random Forest-</a:t>
            </a:r>
            <a:endParaRPr lang="en-IN" sz="3200" dirty="0"/>
          </a:p>
        </p:txBody>
      </p:sp>
      <p:sp>
        <p:nvSpPr>
          <p:cNvPr id="3" name="Content Placeholder 2">
            <a:extLst>
              <a:ext uri="{FF2B5EF4-FFF2-40B4-BE49-F238E27FC236}">
                <a16:creationId xmlns:a16="http://schemas.microsoft.com/office/drawing/2014/main" id="{7B21AC32-1A00-8400-B711-76D7815C202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3E8D882-237C-0A58-6B86-7C57C25CF5A3}"/>
              </a:ext>
            </a:extLst>
          </p:cNvPr>
          <p:cNvPicPr>
            <a:picLocks noChangeAspect="1"/>
          </p:cNvPicPr>
          <p:nvPr/>
        </p:nvPicPr>
        <p:blipFill>
          <a:blip r:embed="rId2"/>
          <a:stretch>
            <a:fillRect/>
          </a:stretch>
        </p:blipFill>
        <p:spPr>
          <a:xfrm>
            <a:off x="442691" y="980636"/>
            <a:ext cx="7435217" cy="1689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E9342BF2-DE25-6BD8-D4F6-A42E67212969}"/>
              </a:ext>
            </a:extLst>
          </p:cNvPr>
          <p:cNvPicPr>
            <a:picLocks noChangeAspect="1"/>
          </p:cNvPicPr>
          <p:nvPr/>
        </p:nvPicPr>
        <p:blipFill>
          <a:blip r:embed="rId3"/>
          <a:stretch>
            <a:fillRect/>
          </a:stretch>
        </p:blipFill>
        <p:spPr>
          <a:xfrm>
            <a:off x="3108960" y="2823114"/>
            <a:ext cx="7877908" cy="3880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8461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66CF-4C1E-CFB2-BED8-E6EB2EE5523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32A0338-ED00-5FCA-5785-F3DABC250AFA}"/>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83DEB488-D137-6641-383B-CF3FAB764AC0}"/>
              </a:ext>
            </a:extLst>
          </p:cNvPr>
          <p:cNvPicPr>
            <a:picLocks noChangeAspect="1"/>
          </p:cNvPicPr>
          <p:nvPr/>
        </p:nvPicPr>
        <p:blipFill>
          <a:blip r:embed="rId2"/>
          <a:stretch>
            <a:fillRect/>
          </a:stretch>
        </p:blipFill>
        <p:spPr>
          <a:xfrm>
            <a:off x="1378634" y="0"/>
            <a:ext cx="8496885" cy="6858000"/>
          </a:xfrm>
          <a:prstGeom prst="rect">
            <a:avLst/>
          </a:prstGeom>
        </p:spPr>
      </p:pic>
    </p:spTree>
    <p:extLst>
      <p:ext uri="{BB962C8B-B14F-4D97-AF65-F5344CB8AC3E}">
        <p14:creationId xmlns:p14="http://schemas.microsoft.com/office/powerpoint/2010/main" val="2182115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7AEFF-6E77-10DD-2169-3D72D0049E90}"/>
              </a:ext>
            </a:extLst>
          </p:cNvPr>
          <p:cNvSpPr>
            <a:spLocks noGrp="1"/>
          </p:cNvSpPr>
          <p:nvPr>
            <p:ph type="title"/>
          </p:nvPr>
        </p:nvSpPr>
        <p:spPr>
          <a:xfrm>
            <a:off x="838200" y="1"/>
            <a:ext cx="10515600" cy="984737"/>
          </a:xfrm>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895ADF3-BB54-983D-031B-478C059C9685}"/>
              </a:ext>
            </a:extLst>
          </p:cNvPr>
          <p:cNvSpPr>
            <a:spLocks noGrp="1"/>
          </p:cNvSpPr>
          <p:nvPr>
            <p:ph idx="1"/>
          </p:nvPr>
        </p:nvSpPr>
        <p:spPr>
          <a:xfrm>
            <a:off x="838200" y="1139483"/>
            <a:ext cx="10515600" cy="5037480"/>
          </a:xfrm>
        </p:spPr>
        <p:txBody>
          <a:bodyPr/>
          <a:lstStyle/>
          <a:p>
            <a:pPr marL="0" indent="0">
              <a:buNone/>
            </a:pPr>
            <a:r>
              <a:rPr lang="en-US" b="1" dirty="0">
                <a:latin typeface="Times New Roman" panose="02020603050405020304" pitchFamily="18" charset="0"/>
                <a:cs typeface="Times New Roman" panose="02020603050405020304" pitchFamily="18" charset="0"/>
              </a:rPr>
              <a:t>3. KNN</a:t>
            </a:r>
            <a:endParaRPr lang="en-IN"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D786650A-FE29-D1A6-7712-A20386A6BD46}"/>
              </a:ext>
            </a:extLst>
          </p:cNvPr>
          <p:cNvPicPr>
            <a:picLocks noChangeAspect="1"/>
          </p:cNvPicPr>
          <p:nvPr/>
        </p:nvPicPr>
        <p:blipFill>
          <a:blip r:embed="rId2"/>
          <a:stretch>
            <a:fillRect/>
          </a:stretch>
        </p:blipFill>
        <p:spPr>
          <a:xfrm>
            <a:off x="838200" y="1890922"/>
            <a:ext cx="10655105" cy="4761440"/>
          </a:xfrm>
          <a:prstGeom prst="rect">
            <a:avLst/>
          </a:prstGeom>
        </p:spPr>
      </p:pic>
    </p:spTree>
    <p:extLst>
      <p:ext uri="{BB962C8B-B14F-4D97-AF65-F5344CB8AC3E}">
        <p14:creationId xmlns:p14="http://schemas.microsoft.com/office/powerpoint/2010/main" val="462334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6DD4-DE27-0B9C-F63D-C874B66B835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9AA5875-03C3-B38D-DACA-71BA96367DA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14FAE38-D39D-2457-2BCC-44C3D48A1579}"/>
              </a:ext>
            </a:extLst>
          </p:cNvPr>
          <p:cNvPicPr>
            <a:picLocks noChangeAspect="1"/>
          </p:cNvPicPr>
          <p:nvPr/>
        </p:nvPicPr>
        <p:blipFill>
          <a:blip r:embed="rId2"/>
          <a:stretch>
            <a:fillRect/>
          </a:stretch>
        </p:blipFill>
        <p:spPr>
          <a:xfrm>
            <a:off x="0" y="1336674"/>
            <a:ext cx="12192000" cy="5156201"/>
          </a:xfrm>
          <a:prstGeom prst="rect">
            <a:avLst/>
          </a:prstGeom>
        </p:spPr>
      </p:pic>
      <p:sp>
        <p:nvSpPr>
          <p:cNvPr id="7" name="TextBox 6">
            <a:extLst>
              <a:ext uri="{FF2B5EF4-FFF2-40B4-BE49-F238E27FC236}">
                <a16:creationId xmlns:a16="http://schemas.microsoft.com/office/drawing/2014/main" id="{DBFBE952-27D7-632A-22CD-48C40F6E832A}"/>
              </a:ext>
            </a:extLst>
          </p:cNvPr>
          <p:cNvSpPr txBox="1"/>
          <p:nvPr/>
        </p:nvSpPr>
        <p:spPr>
          <a:xfrm>
            <a:off x="0" y="516492"/>
            <a:ext cx="12192000" cy="707886"/>
          </a:xfrm>
          <a:prstGeom prst="rect">
            <a:avLst/>
          </a:prstGeom>
          <a:noFill/>
        </p:spPr>
        <p:txBody>
          <a:bodyPr wrap="square">
            <a:spAutoFit/>
          </a:bodyPr>
          <a:lstStyle/>
          <a:p>
            <a:pPr algn="ctr"/>
            <a:r>
              <a:rPr lang="en-US" sz="4000" dirty="0">
                <a:latin typeface="Times New Roman" panose="02020603050405020304" pitchFamily="18" charset="0"/>
                <a:cs typeface="Times New Roman" panose="02020603050405020304" pitchFamily="18" charset="0"/>
              </a:rPr>
              <a:t>AI vs ML vs DL (Example of a </a:t>
            </a:r>
            <a:r>
              <a:rPr lang="en-US" sz="4000" dirty="0" err="1">
                <a:latin typeface="Times New Roman" panose="02020603050405020304" pitchFamily="18" charset="0"/>
                <a:cs typeface="Times New Roman" panose="02020603050405020304" pitchFamily="18" charset="0"/>
              </a:rPr>
              <a:t>selfdriving</a:t>
            </a:r>
            <a:r>
              <a:rPr lang="en-US" sz="4000" dirty="0">
                <a:latin typeface="Times New Roman" panose="02020603050405020304" pitchFamily="18" charset="0"/>
                <a:cs typeface="Times New Roman" panose="02020603050405020304" pitchFamily="18" charset="0"/>
              </a:rPr>
              <a:t> car)</a:t>
            </a:r>
            <a:endParaRPr lang="en-IN" sz="4000" dirty="0"/>
          </a:p>
        </p:txBody>
      </p:sp>
    </p:spTree>
    <p:extLst>
      <p:ext uri="{BB962C8B-B14F-4D97-AF65-F5344CB8AC3E}">
        <p14:creationId xmlns:p14="http://schemas.microsoft.com/office/powerpoint/2010/main" val="2904322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C791E-AC2A-014A-AD93-2D298C9EB05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BF10C6B-C6BB-6A22-7A12-D0372F6DDF62}"/>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243118A7-2CBC-7CC1-3F27-2D3059B76275}"/>
              </a:ext>
            </a:extLst>
          </p:cNvPr>
          <p:cNvPicPr>
            <a:picLocks noChangeAspect="1"/>
          </p:cNvPicPr>
          <p:nvPr/>
        </p:nvPicPr>
        <p:blipFill>
          <a:blip r:embed="rId2"/>
          <a:stretch>
            <a:fillRect/>
          </a:stretch>
        </p:blipFill>
        <p:spPr>
          <a:xfrm>
            <a:off x="731520" y="0"/>
            <a:ext cx="10044332" cy="6858000"/>
          </a:xfrm>
          <a:prstGeom prst="rect">
            <a:avLst/>
          </a:prstGeom>
        </p:spPr>
      </p:pic>
    </p:spTree>
    <p:extLst>
      <p:ext uri="{BB962C8B-B14F-4D97-AF65-F5344CB8AC3E}">
        <p14:creationId xmlns:p14="http://schemas.microsoft.com/office/powerpoint/2010/main" val="38767243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2E76-6894-3117-FADD-C9A0C66255E6}"/>
              </a:ext>
            </a:extLst>
          </p:cNvPr>
          <p:cNvSpPr>
            <a:spLocks noGrp="1"/>
          </p:cNvSpPr>
          <p:nvPr>
            <p:ph type="title"/>
          </p:nvPr>
        </p:nvSpPr>
        <p:spPr>
          <a:xfrm>
            <a:off x="838200" y="98475"/>
            <a:ext cx="10515600" cy="886263"/>
          </a:xfrm>
        </p:spPr>
        <p:txBody>
          <a:bodyPr>
            <a:normAutofit/>
          </a:bodyPr>
          <a:lstStyle/>
          <a:p>
            <a:r>
              <a:rPr lang="en-US" sz="4000" dirty="0">
                <a:latin typeface="Times New Roman" panose="02020603050405020304" pitchFamily="18" charset="0"/>
                <a:cs typeface="Times New Roman" panose="02020603050405020304" pitchFamily="18" charset="0"/>
              </a:rPr>
              <a:t>KNN (Numerical Example):-</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F00DC9-CA67-0142-B18C-29AED52973CD}"/>
              </a:ext>
            </a:extLst>
          </p:cNvPr>
          <p:cNvSpPr>
            <a:spLocks noGrp="1"/>
          </p:cNvSpPr>
          <p:nvPr>
            <p:ph idx="1"/>
          </p:nvPr>
        </p:nvSpPr>
        <p:spPr>
          <a:xfrm>
            <a:off x="1063283" y="1825625"/>
            <a:ext cx="10515600" cy="4351338"/>
          </a:xfrm>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3E3EF363-15F2-D4E7-2B19-F770D5CF1398}"/>
              </a:ext>
            </a:extLst>
          </p:cNvPr>
          <p:cNvPicPr>
            <a:picLocks noChangeAspect="1"/>
          </p:cNvPicPr>
          <p:nvPr/>
        </p:nvPicPr>
        <p:blipFill>
          <a:blip r:embed="rId2"/>
          <a:stretch>
            <a:fillRect/>
          </a:stretch>
        </p:blipFill>
        <p:spPr>
          <a:xfrm>
            <a:off x="130125" y="783015"/>
            <a:ext cx="8437099" cy="3873391"/>
          </a:xfrm>
          <a:prstGeom prst="rect">
            <a:avLst/>
          </a:prstGeom>
        </p:spPr>
      </p:pic>
      <p:pic>
        <p:nvPicPr>
          <p:cNvPr id="9" name="Picture 8">
            <a:extLst>
              <a:ext uri="{FF2B5EF4-FFF2-40B4-BE49-F238E27FC236}">
                <a16:creationId xmlns:a16="http://schemas.microsoft.com/office/drawing/2014/main" id="{B822D59B-21F5-9845-A490-F281155FB5B0}"/>
              </a:ext>
            </a:extLst>
          </p:cNvPr>
          <p:cNvPicPr>
            <a:picLocks noChangeAspect="1"/>
          </p:cNvPicPr>
          <p:nvPr/>
        </p:nvPicPr>
        <p:blipFill>
          <a:blip r:embed="rId3"/>
          <a:stretch>
            <a:fillRect/>
          </a:stretch>
        </p:blipFill>
        <p:spPr>
          <a:xfrm>
            <a:off x="130126" y="4656407"/>
            <a:ext cx="7156941" cy="2103118"/>
          </a:xfrm>
          <a:prstGeom prst="rect">
            <a:avLst/>
          </a:prstGeom>
        </p:spPr>
      </p:pic>
    </p:spTree>
    <p:extLst>
      <p:ext uri="{BB962C8B-B14F-4D97-AF65-F5344CB8AC3E}">
        <p14:creationId xmlns:p14="http://schemas.microsoft.com/office/powerpoint/2010/main" val="1810478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55B9-C2BA-C3ED-5DE3-3411C438335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76FAD51-76D7-4E19-2348-7D70289D33D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37900EF-5AFA-40C1-8392-FEE708CDFCE0}"/>
              </a:ext>
            </a:extLst>
          </p:cNvPr>
          <p:cNvPicPr>
            <a:picLocks noChangeAspect="1"/>
          </p:cNvPicPr>
          <p:nvPr/>
        </p:nvPicPr>
        <p:blipFill>
          <a:blip r:embed="rId2"/>
          <a:stretch>
            <a:fillRect/>
          </a:stretch>
        </p:blipFill>
        <p:spPr>
          <a:xfrm>
            <a:off x="257175" y="129748"/>
            <a:ext cx="9730887" cy="6540172"/>
          </a:xfrm>
          <a:prstGeom prst="rect">
            <a:avLst/>
          </a:prstGeom>
        </p:spPr>
      </p:pic>
    </p:spTree>
    <p:extLst>
      <p:ext uri="{BB962C8B-B14F-4D97-AF65-F5344CB8AC3E}">
        <p14:creationId xmlns:p14="http://schemas.microsoft.com/office/powerpoint/2010/main" val="3442557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93F3-B0C4-12DC-FCFA-1B105F51104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848EB77-3BCB-B828-CC35-79CC09AD3C3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6A87F25-1916-F888-3A4B-EA45C4FAAAE6}"/>
              </a:ext>
            </a:extLst>
          </p:cNvPr>
          <p:cNvPicPr>
            <a:picLocks noChangeAspect="1"/>
          </p:cNvPicPr>
          <p:nvPr/>
        </p:nvPicPr>
        <p:blipFill>
          <a:blip r:embed="rId2"/>
          <a:stretch>
            <a:fillRect/>
          </a:stretch>
        </p:blipFill>
        <p:spPr>
          <a:xfrm>
            <a:off x="0" y="93981"/>
            <a:ext cx="4950069" cy="2859668"/>
          </a:xfrm>
          <a:prstGeom prst="rect">
            <a:avLst/>
          </a:prstGeom>
        </p:spPr>
      </p:pic>
      <p:pic>
        <p:nvPicPr>
          <p:cNvPr id="7" name="Picture 6">
            <a:extLst>
              <a:ext uri="{FF2B5EF4-FFF2-40B4-BE49-F238E27FC236}">
                <a16:creationId xmlns:a16="http://schemas.microsoft.com/office/drawing/2014/main" id="{4946720D-650D-0D83-C15F-A4342E881A63}"/>
              </a:ext>
            </a:extLst>
          </p:cNvPr>
          <p:cNvPicPr>
            <a:picLocks noChangeAspect="1"/>
          </p:cNvPicPr>
          <p:nvPr/>
        </p:nvPicPr>
        <p:blipFill>
          <a:blip r:embed="rId3"/>
          <a:stretch>
            <a:fillRect/>
          </a:stretch>
        </p:blipFill>
        <p:spPr>
          <a:xfrm>
            <a:off x="0" y="3051692"/>
            <a:ext cx="4301123" cy="2317340"/>
          </a:xfrm>
          <a:prstGeom prst="rect">
            <a:avLst/>
          </a:prstGeom>
        </p:spPr>
      </p:pic>
      <p:pic>
        <p:nvPicPr>
          <p:cNvPr id="9" name="Picture 8">
            <a:extLst>
              <a:ext uri="{FF2B5EF4-FFF2-40B4-BE49-F238E27FC236}">
                <a16:creationId xmlns:a16="http://schemas.microsoft.com/office/drawing/2014/main" id="{C06EF8DA-2072-9947-2E73-8B977A9539B4}"/>
              </a:ext>
            </a:extLst>
          </p:cNvPr>
          <p:cNvPicPr>
            <a:picLocks noChangeAspect="1"/>
          </p:cNvPicPr>
          <p:nvPr/>
        </p:nvPicPr>
        <p:blipFill>
          <a:blip r:embed="rId4"/>
          <a:stretch>
            <a:fillRect/>
          </a:stretch>
        </p:blipFill>
        <p:spPr>
          <a:xfrm>
            <a:off x="170203" y="5436500"/>
            <a:ext cx="7372549" cy="1042273"/>
          </a:xfrm>
          <a:prstGeom prst="rect">
            <a:avLst/>
          </a:prstGeom>
        </p:spPr>
      </p:pic>
    </p:spTree>
    <p:extLst>
      <p:ext uri="{BB962C8B-B14F-4D97-AF65-F5344CB8AC3E}">
        <p14:creationId xmlns:p14="http://schemas.microsoft.com/office/powerpoint/2010/main" val="3801578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67FB-9933-3131-954A-FBA61FDD3C1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6CA8210-D998-7064-02CC-7130A9D1CACC}"/>
              </a:ext>
            </a:extLst>
          </p:cNvPr>
          <p:cNvSpPr>
            <a:spLocks noGrp="1"/>
          </p:cNvSpPr>
          <p:nvPr>
            <p:ph idx="1"/>
          </p:nvPr>
        </p:nvSpPr>
        <p:spPr>
          <a:xfrm>
            <a:off x="281354" y="0"/>
            <a:ext cx="11072446" cy="6857999"/>
          </a:xfrm>
        </p:spPr>
        <p:txBody>
          <a:bodyPr/>
          <a:lstStyle/>
          <a:p>
            <a:pPr marL="0" indent="0">
              <a:buNone/>
            </a:pPr>
            <a:r>
              <a:rPr lang="en-US" b="1" dirty="0">
                <a:latin typeface="Times New Roman" panose="02020603050405020304" pitchFamily="18" charset="0"/>
                <a:cs typeface="Times New Roman" panose="02020603050405020304" pitchFamily="18" charset="0"/>
              </a:rPr>
              <a:t>4. Logistic Regression-</a:t>
            </a:r>
            <a:endParaRPr lang="en-IN" b="1"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B4F02417-0DF4-858E-E141-1F31E83C9DE3}"/>
              </a:ext>
            </a:extLst>
          </p:cNvPr>
          <p:cNvPicPr>
            <a:picLocks noChangeAspect="1"/>
          </p:cNvPicPr>
          <p:nvPr/>
        </p:nvPicPr>
        <p:blipFill>
          <a:blip r:embed="rId2"/>
          <a:stretch>
            <a:fillRect/>
          </a:stretch>
        </p:blipFill>
        <p:spPr>
          <a:xfrm>
            <a:off x="562708" y="681037"/>
            <a:ext cx="10995879" cy="6057388"/>
          </a:xfrm>
          <a:prstGeom prst="rect">
            <a:avLst/>
          </a:prstGeom>
        </p:spPr>
      </p:pic>
    </p:spTree>
    <p:extLst>
      <p:ext uri="{BB962C8B-B14F-4D97-AF65-F5344CB8AC3E}">
        <p14:creationId xmlns:p14="http://schemas.microsoft.com/office/powerpoint/2010/main" val="14611777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4005-92AF-DADC-9541-8A1DDCAC160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D02DEB6-35D8-8125-6C04-9A88134675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DAC01FA-51D9-FD69-AF5E-CDC013803B8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0399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9696-2390-47C6-E552-1DBCE48D866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477B261-6420-3675-4041-4B8E2C13CD5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A999021-DEC1-F03C-E4A6-77A8B8D13A26}"/>
              </a:ext>
            </a:extLst>
          </p:cNvPr>
          <p:cNvPicPr>
            <a:picLocks noChangeAspect="1"/>
          </p:cNvPicPr>
          <p:nvPr/>
        </p:nvPicPr>
        <p:blipFill>
          <a:blip r:embed="rId2"/>
          <a:stretch>
            <a:fillRect/>
          </a:stretch>
        </p:blipFill>
        <p:spPr>
          <a:xfrm>
            <a:off x="0" y="0"/>
            <a:ext cx="9200271" cy="6832332"/>
          </a:xfrm>
          <a:prstGeom prst="rect">
            <a:avLst/>
          </a:prstGeom>
        </p:spPr>
      </p:pic>
    </p:spTree>
    <p:extLst>
      <p:ext uri="{BB962C8B-B14F-4D97-AF65-F5344CB8AC3E}">
        <p14:creationId xmlns:p14="http://schemas.microsoft.com/office/powerpoint/2010/main" val="575528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D8C26-8256-9952-FFF6-C2946B6C7F2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CDA5FCD-3E35-AF58-338D-15D7931C08F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436E6C8-CB0D-5C1A-8DF1-8392B64572B6}"/>
              </a:ext>
            </a:extLst>
          </p:cNvPr>
          <p:cNvPicPr>
            <a:picLocks noChangeAspect="1"/>
          </p:cNvPicPr>
          <p:nvPr/>
        </p:nvPicPr>
        <p:blipFill>
          <a:blip r:embed="rId2"/>
          <a:stretch>
            <a:fillRect/>
          </a:stretch>
        </p:blipFill>
        <p:spPr>
          <a:xfrm>
            <a:off x="205959" y="0"/>
            <a:ext cx="11728394" cy="6858000"/>
          </a:xfrm>
          <a:prstGeom prst="rect">
            <a:avLst/>
          </a:prstGeom>
        </p:spPr>
      </p:pic>
    </p:spTree>
    <p:extLst>
      <p:ext uri="{BB962C8B-B14F-4D97-AF65-F5344CB8AC3E}">
        <p14:creationId xmlns:p14="http://schemas.microsoft.com/office/powerpoint/2010/main" val="33020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F217-2A34-662F-AAEA-BBEEBBDDFA8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22BE219-AF68-51E7-C2B9-1F09B862006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A32CF10-83C8-7C40-E9DD-7D89DBB00641}"/>
              </a:ext>
            </a:extLst>
          </p:cNvPr>
          <p:cNvPicPr>
            <a:picLocks noChangeAspect="1"/>
          </p:cNvPicPr>
          <p:nvPr/>
        </p:nvPicPr>
        <p:blipFill>
          <a:blip r:embed="rId2"/>
          <a:stretch>
            <a:fillRect/>
          </a:stretch>
        </p:blipFill>
        <p:spPr>
          <a:xfrm>
            <a:off x="-1" y="0"/>
            <a:ext cx="12166965" cy="6858000"/>
          </a:xfrm>
          <a:prstGeom prst="rect">
            <a:avLst/>
          </a:prstGeom>
        </p:spPr>
      </p:pic>
    </p:spTree>
    <p:extLst>
      <p:ext uri="{BB962C8B-B14F-4D97-AF65-F5344CB8AC3E}">
        <p14:creationId xmlns:p14="http://schemas.microsoft.com/office/powerpoint/2010/main" val="2520927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BAB65-C976-9667-5C7D-C86357F415E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3CC43B5-4735-2A6D-824E-56D116FA40E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264E23C-5A1C-8DAF-3939-56185332C110}"/>
              </a:ext>
            </a:extLst>
          </p:cNvPr>
          <p:cNvPicPr>
            <a:picLocks noChangeAspect="1"/>
          </p:cNvPicPr>
          <p:nvPr/>
        </p:nvPicPr>
        <p:blipFill>
          <a:blip r:embed="rId2"/>
          <a:stretch>
            <a:fillRect/>
          </a:stretch>
        </p:blipFill>
        <p:spPr>
          <a:xfrm>
            <a:off x="0" y="0"/>
            <a:ext cx="11194676" cy="6858000"/>
          </a:xfrm>
          <a:prstGeom prst="rect">
            <a:avLst/>
          </a:prstGeom>
        </p:spPr>
      </p:pic>
    </p:spTree>
    <p:extLst>
      <p:ext uri="{BB962C8B-B14F-4D97-AF65-F5344CB8AC3E}">
        <p14:creationId xmlns:p14="http://schemas.microsoft.com/office/powerpoint/2010/main" val="231892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5425A-ADAA-1D7F-B161-B5099917D8EE}"/>
              </a:ext>
            </a:extLst>
          </p:cNvPr>
          <p:cNvSpPr>
            <a:spLocks noGrp="1"/>
          </p:cNvSpPr>
          <p:nvPr>
            <p:ph type="title"/>
          </p:nvPr>
        </p:nvSpPr>
        <p:spPr>
          <a:xfrm>
            <a:off x="838200" y="365126"/>
            <a:ext cx="10515600" cy="619612"/>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Difference between AI and ML:-</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24EF48-39B2-3F07-E383-7268448007D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FBC42AA-E798-0C85-FE79-E01F68E3277F}"/>
              </a:ext>
            </a:extLst>
          </p:cNvPr>
          <p:cNvPicPr>
            <a:picLocks noChangeAspect="1"/>
          </p:cNvPicPr>
          <p:nvPr/>
        </p:nvPicPr>
        <p:blipFill rotWithShape="1">
          <a:blip r:embed="rId2"/>
          <a:srcRect l="1013" t="3789" r="1265" b="5097"/>
          <a:stretch/>
        </p:blipFill>
        <p:spPr>
          <a:xfrm>
            <a:off x="245747" y="1195754"/>
            <a:ext cx="11768062" cy="5396236"/>
          </a:xfrm>
          <a:prstGeom prst="rect">
            <a:avLst/>
          </a:prstGeom>
        </p:spPr>
      </p:pic>
    </p:spTree>
    <p:extLst>
      <p:ext uri="{BB962C8B-B14F-4D97-AF65-F5344CB8AC3E}">
        <p14:creationId xmlns:p14="http://schemas.microsoft.com/office/powerpoint/2010/main" val="1856250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066B-DBC5-4714-A032-188FA620467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4239A15-D465-A2D2-34D8-611689B942B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4C8C21C-46EF-F266-1141-0EF017C50608}"/>
              </a:ext>
            </a:extLst>
          </p:cNvPr>
          <p:cNvPicPr>
            <a:picLocks noChangeAspect="1"/>
          </p:cNvPicPr>
          <p:nvPr/>
        </p:nvPicPr>
        <p:blipFill>
          <a:blip r:embed="rId2"/>
          <a:stretch>
            <a:fillRect/>
          </a:stretch>
        </p:blipFill>
        <p:spPr>
          <a:xfrm>
            <a:off x="0" y="0"/>
            <a:ext cx="12264656" cy="6858000"/>
          </a:xfrm>
          <a:prstGeom prst="rect">
            <a:avLst/>
          </a:prstGeom>
        </p:spPr>
      </p:pic>
    </p:spTree>
    <p:extLst>
      <p:ext uri="{BB962C8B-B14F-4D97-AF65-F5344CB8AC3E}">
        <p14:creationId xmlns:p14="http://schemas.microsoft.com/office/powerpoint/2010/main" val="945087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CFC3-C357-F288-A3C7-4842FB85552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104296D-BCC9-761A-D5BE-0EEFDC18B2D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2A592CB-6E66-5C7D-C699-96705B1714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0269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68782-B8DD-EB4D-31A5-0E2DB3C9D3F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4984BFA-74F3-DAFB-89F7-150295F712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853595F-8026-53B5-7812-DC988A1AEB48}"/>
              </a:ext>
            </a:extLst>
          </p:cNvPr>
          <p:cNvPicPr>
            <a:picLocks noChangeAspect="1"/>
          </p:cNvPicPr>
          <p:nvPr/>
        </p:nvPicPr>
        <p:blipFill>
          <a:blip r:embed="rId2"/>
          <a:stretch>
            <a:fillRect/>
          </a:stretch>
        </p:blipFill>
        <p:spPr>
          <a:xfrm>
            <a:off x="0" y="168812"/>
            <a:ext cx="12192000" cy="6689188"/>
          </a:xfrm>
          <a:prstGeom prst="rect">
            <a:avLst/>
          </a:prstGeom>
        </p:spPr>
      </p:pic>
      <p:pic>
        <p:nvPicPr>
          <p:cNvPr id="6" name="Picture 5">
            <a:extLst>
              <a:ext uri="{FF2B5EF4-FFF2-40B4-BE49-F238E27FC236}">
                <a16:creationId xmlns:a16="http://schemas.microsoft.com/office/drawing/2014/main" id="{3134429F-A3D3-36FA-5388-144139DABF36}"/>
              </a:ext>
            </a:extLst>
          </p:cNvPr>
          <p:cNvPicPr>
            <a:picLocks noChangeAspect="1"/>
          </p:cNvPicPr>
          <p:nvPr/>
        </p:nvPicPr>
        <p:blipFill>
          <a:blip r:embed="rId3"/>
          <a:stretch>
            <a:fillRect/>
          </a:stretch>
        </p:blipFill>
        <p:spPr>
          <a:xfrm>
            <a:off x="0" y="562708"/>
            <a:ext cx="12192000" cy="6295292"/>
          </a:xfrm>
          <a:prstGeom prst="rect">
            <a:avLst/>
          </a:prstGeom>
        </p:spPr>
      </p:pic>
    </p:spTree>
    <p:extLst>
      <p:ext uri="{BB962C8B-B14F-4D97-AF65-F5344CB8AC3E}">
        <p14:creationId xmlns:p14="http://schemas.microsoft.com/office/powerpoint/2010/main" val="28414620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5749-2D65-2145-AAFE-EA218AD36D9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5D2620D-B63E-C274-D571-7838CF3B8BE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80DC47E-5F94-8381-D5B5-86BBE2F994CF}"/>
              </a:ext>
            </a:extLst>
          </p:cNvPr>
          <p:cNvPicPr>
            <a:picLocks noChangeAspect="1"/>
          </p:cNvPicPr>
          <p:nvPr/>
        </p:nvPicPr>
        <p:blipFill>
          <a:blip r:embed="rId2"/>
          <a:stretch>
            <a:fillRect/>
          </a:stretch>
        </p:blipFill>
        <p:spPr>
          <a:xfrm>
            <a:off x="0" y="186177"/>
            <a:ext cx="11353800" cy="6631059"/>
          </a:xfrm>
          <a:prstGeom prst="rect">
            <a:avLst/>
          </a:prstGeom>
        </p:spPr>
      </p:pic>
    </p:spTree>
    <p:extLst>
      <p:ext uri="{BB962C8B-B14F-4D97-AF65-F5344CB8AC3E}">
        <p14:creationId xmlns:p14="http://schemas.microsoft.com/office/powerpoint/2010/main" val="2025230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52EFC-7F7A-8BCD-541B-CEBE7E9017A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F4AE813-1BE7-5269-48E3-6FD17FFD96E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F39FAAB-69C4-EE35-A725-C10D978E75F1}"/>
              </a:ext>
            </a:extLst>
          </p:cNvPr>
          <p:cNvPicPr>
            <a:picLocks noChangeAspect="1"/>
          </p:cNvPicPr>
          <p:nvPr/>
        </p:nvPicPr>
        <p:blipFill>
          <a:blip r:embed="rId2"/>
          <a:stretch>
            <a:fillRect/>
          </a:stretch>
        </p:blipFill>
        <p:spPr>
          <a:xfrm>
            <a:off x="0" y="0"/>
            <a:ext cx="11338752" cy="6858000"/>
          </a:xfrm>
          <a:prstGeom prst="rect">
            <a:avLst/>
          </a:prstGeom>
        </p:spPr>
      </p:pic>
    </p:spTree>
    <p:extLst>
      <p:ext uri="{BB962C8B-B14F-4D97-AF65-F5344CB8AC3E}">
        <p14:creationId xmlns:p14="http://schemas.microsoft.com/office/powerpoint/2010/main" val="31319016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5CB8-5D1E-6279-0CA9-777D2B1A842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7870538-B9D0-EA4B-22D0-95306565486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62F052D-B506-92D0-9BD2-F46C16B73A8D}"/>
              </a:ext>
            </a:extLst>
          </p:cNvPr>
          <p:cNvPicPr>
            <a:picLocks noChangeAspect="1"/>
          </p:cNvPicPr>
          <p:nvPr/>
        </p:nvPicPr>
        <p:blipFill>
          <a:blip r:embed="rId2"/>
          <a:stretch>
            <a:fillRect/>
          </a:stretch>
        </p:blipFill>
        <p:spPr>
          <a:xfrm>
            <a:off x="0" y="0"/>
            <a:ext cx="11463688" cy="6858000"/>
          </a:xfrm>
          <a:prstGeom prst="rect">
            <a:avLst/>
          </a:prstGeom>
        </p:spPr>
      </p:pic>
    </p:spTree>
    <p:extLst>
      <p:ext uri="{BB962C8B-B14F-4D97-AF65-F5344CB8AC3E}">
        <p14:creationId xmlns:p14="http://schemas.microsoft.com/office/powerpoint/2010/main" val="25902540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8A89-6F51-CDE0-7331-CEB9B49251D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709B41B-EF78-7888-423B-79FF5833FAD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8DE1327-4418-6092-1416-E02B2DA311D5}"/>
              </a:ext>
            </a:extLst>
          </p:cNvPr>
          <p:cNvPicPr>
            <a:picLocks noChangeAspect="1"/>
          </p:cNvPicPr>
          <p:nvPr/>
        </p:nvPicPr>
        <p:blipFill>
          <a:blip r:embed="rId2"/>
          <a:stretch>
            <a:fillRect/>
          </a:stretch>
        </p:blipFill>
        <p:spPr>
          <a:xfrm>
            <a:off x="0" y="0"/>
            <a:ext cx="10515600" cy="6858000"/>
          </a:xfrm>
          <a:prstGeom prst="rect">
            <a:avLst/>
          </a:prstGeom>
        </p:spPr>
      </p:pic>
    </p:spTree>
    <p:extLst>
      <p:ext uri="{BB962C8B-B14F-4D97-AF65-F5344CB8AC3E}">
        <p14:creationId xmlns:p14="http://schemas.microsoft.com/office/powerpoint/2010/main" val="5155682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BFB24-ACAB-33A6-32CF-A036AE62D1B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5F42E0C-30A4-AF2B-60D0-DB3AC5A3B7A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F7298F5-AAF7-4C21-6ED4-18E365BB395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230216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0A66-B50F-222C-C56B-E3CDCEEE145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0107953-D165-469C-DE1A-4C004B716D0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75B0F0E-845D-0C81-F22F-9592A5212B88}"/>
              </a:ext>
            </a:extLst>
          </p:cNvPr>
          <p:cNvPicPr>
            <a:picLocks noChangeAspect="1"/>
          </p:cNvPicPr>
          <p:nvPr/>
        </p:nvPicPr>
        <p:blipFill>
          <a:blip r:embed="rId2"/>
          <a:stretch>
            <a:fillRect/>
          </a:stretch>
        </p:blipFill>
        <p:spPr>
          <a:xfrm>
            <a:off x="0" y="0"/>
            <a:ext cx="11914322" cy="6858000"/>
          </a:xfrm>
          <a:prstGeom prst="rect">
            <a:avLst/>
          </a:prstGeom>
        </p:spPr>
      </p:pic>
    </p:spTree>
    <p:extLst>
      <p:ext uri="{BB962C8B-B14F-4D97-AF65-F5344CB8AC3E}">
        <p14:creationId xmlns:p14="http://schemas.microsoft.com/office/powerpoint/2010/main" val="4001872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24E9-E3B9-744F-7028-41979EBBC42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692F802-E4D2-9CC0-6361-857395A5398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9241EB8-37FC-D94D-40DC-07017AF57070}"/>
              </a:ext>
            </a:extLst>
          </p:cNvPr>
          <p:cNvPicPr>
            <a:picLocks noChangeAspect="1"/>
          </p:cNvPicPr>
          <p:nvPr/>
        </p:nvPicPr>
        <p:blipFill>
          <a:blip r:embed="rId2"/>
          <a:stretch>
            <a:fillRect/>
          </a:stretch>
        </p:blipFill>
        <p:spPr>
          <a:xfrm>
            <a:off x="0" y="0"/>
            <a:ext cx="10515600" cy="6750930"/>
          </a:xfrm>
          <a:prstGeom prst="rect">
            <a:avLst/>
          </a:prstGeom>
        </p:spPr>
      </p:pic>
    </p:spTree>
    <p:extLst>
      <p:ext uri="{BB962C8B-B14F-4D97-AF65-F5344CB8AC3E}">
        <p14:creationId xmlns:p14="http://schemas.microsoft.com/office/powerpoint/2010/main" val="1788600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BABB-AD89-BEF1-19F3-E86FDAEAED12}"/>
              </a:ext>
            </a:extLst>
          </p:cNvPr>
          <p:cNvSpPr>
            <a:spLocks noGrp="1"/>
          </p:cNvSpPr>
          <p:nvPr>
            <p:ph type="title"/>
          </p:nvPr>
        </p:nvSpPr>
        <p:spPr/>
        <p:txBody>
          <a:bodyPr/>
          <a:lstStyle/>
          <a:p>
            <a:r>
              <a:rPr lang="en-US" dirty="0"/>
              <a:t>Applications of Machine Learning:-</a:t>
            </a:r>
            <a:endParaRPr lang="en-IN" dirty="0"/>
          </a:p>
        </p:txBody>
      </p:sp>
      <p:sp>
        <p:nvSpPr>
          <p:cNvPr id="3" name="Content Placeholder 2">
            <a:extLst>
              <a:ext uri="{FF2B5EF4-FFF2-40B4-BE49-F238E27FC236}">
                <a16:creationId xmlns:a16="http://schemas.microsoft.com/office/drawing/2014/main" id="{D45294F6-84A5-A427-3DF6-E78B4A732A5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1F7A956-8593-6BD6-1483-0F6C2C8B1095}"/>
              </a:ext>
            </a:extLst>
          </p:cNvPr>
          <p:cNvPicPr>
            <a:picLocks noChangeAspect="1"/>
          </p:cNvPicPr>
          <p:nvPr/>
        </p:nvPicPr>
        <p:blipFill>
          <a:blip r:embed="rId2"/>
          <a:stretch>
            <a:fillRect/>
          </a:stretch>
        </p:blipFill>
        <p:spPr>
          <a:xfrm>
            <a:off x="715034" y="1690687"/>
            <a:ext cx="8062428" cy="1094715"/>
          </a:xfrm>
          <a:prstGeom prst="rect">
            <a:avLst/>
          </a:prstGeom>
        </p:spPr>
      </p:pic>
      <p:pic>
        <p:nvPicPr>
          <p:cNvPr id="7" name="Picture 6">
            <a:extLst>
              <a:ext uri="{FF2B5EF4-FFF2-40B4-BE49-F238E27FC236}">
                <a16:creationId xmlns:a16="http://schemas.microsoft.com/office/drawing/2014/main" id="{F4D0935F-D985-6C12-DDDF-DCDBB9BA4D27}"/>
              </a:ext>
            </a:extLst>
          </p:cNvPr>
          <p:cNvPicPr>
            <a:picLocks noChangeAspect="1"/>
          </p:cNvPicPr>
          <p:nvPr/>
        </p:nvPicPr>
        <p:blipFill>
          <a:blip r:embed="rId3"/>
          <a:stretch>
            <a:fillRect/>
          </a:stretch>
        </p:blipFill>
        <p:spPr>
          <a:xfrm>
            <a:off x="278129" y="3039383"/>
            <a:ext cx="6727581" cy="3453492"/>
          </a:xfrm>
          <a:prstGeom prst="rect">
            <a:avLst/>
          </a:prstGeom>
        </p:spPr>
      </p:pic>
      <p:pic>
        <p:nvPicPr>
          <p:cNvPr id="9" name="Picture 8">
            <a:extLst>
              <a:ext uri="{FF2B5EF4-FFF2-40B4-BE49-F238E27FC236}">
                <a16:creationId xmlns:a16="http://schemas.microsoft.com/office/drawing/2014/main" id="{2F05BB03-BC2E-6378-FF48-B68CA89A222C}"/>
              </a:ext>
            </a:extLst>
          </p:cNvPr>
          <p:cNvPicPr>
            <a:picLocks noChangeAspect="1"/>
          </p:cNvPicPr>
          <p:nvPr/>
        </p:nvPicPr>
        <p:blipFill>
          <a:blip r:embed="rId4"/>
          <a:stretch>
            <a:fillRect/>
          </a:stretch>
        </p:blipFill>
        <p:spPr>
          <a:xfrm>
            <a:off x="7287065" y="3054212"/>
            <a:ext cx="4626806" cy="3438663"/>
          </a:xfrm>
          <a:prstGeom prst="rect">
            <a:avLst/>
          </a:prstGeom>
        </p:spPr>
      </p:pic>
    </p:spTree>
    <p:extLst>
      <p:ext uri="{BB962C8B-B14F-4D97-AF65-F5344CB8AC3E}">
        <p14:creationId xmlns:p14="http://schemas.microsoft.com/office/powerpoint/2010/main" val="2232273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FD89-4E05-E86B-F7C0-93709A495BD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773D1A6-D6D4-7529-15C4-22C106022DA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390D8E1-B93F-53B5-755C-821162D0C8CB}"/>
              </a:ext>
            </a:extLst>
          </p:cNvPr>
          <p:cNvPicPr>
            <a:picLocks noChangeAspect="1"/>
          </p:cNvPicPr>
          <p:nvPr/>
        </p:nvPicPr>
        <p:blipFill>
          <a:blip r:embed="rId2"/>
          <a:stretch>
            <a:fillRect/>
          </a:stretch>
        </p:blipFill>
        <p:spPr>
          <a:xfrm>
            <a:off x="0" y="0"/>
            <a:ext cx="11404140" cy="6858000"/>
          </a:xfrm>
          <a:prstGeom prst="rect">
            <a:avLst/>
          </a:prstGeom>
        </p:spPr>
      </p:pic>
    </p:spTree>
    <p:extLst>
      <p:ext uri="{BB962C8B-B14F-4D97-AF65-F5344CB8AC3E}">
        <p14:creationId xmlns:p14="http://schemas.microsoft.com/office/powerpoint/2010/main" val="20264392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CDDE-FD02-F1A6-524D-6A72F21A59B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03DD3A8-598F-47E8-95E8-6019D678412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9814D09-AF25-649F-BC19-D5B599A179E2}"/>
              </a:ext>
            </a:extLst>
          </p:cNvPr>
          <p:cNvPicPr>
            <a:picLocks noChangeAspect="1"/>
          </p:cNvPicPr>
          <p:nvPr/>
        </p:nvPicPr>
        <p:blipFill>
          <a:blip r:embed="rId2"/>
          <a:stretch>
            <a:fillRect/>
          </a:stretch>
        </p:blipFill>
        <p:spPr>
          <a:xfrm>
            <a:off x="184125" y="147052"/>
            <a:ext cx="11477992" cy="6464764"/>
          </a:xfrm>
          <a:prstGeom prst="rect">
            <a:avLst/>
          </a:prstGeom>
        </p:spPr>
      </p:pic>
    </p:spTree>
    <p:extLst>
      <p:ext uri="{BB962C8B-B14F-4D97-AF65-F5344CB8AC3E}">
        <p14:creationId xmlns:p14="http://schemas.microsoft.com/office/powerpoint/2010/main" val="42903998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0C6B-1C1A-7765-52E1-863209A0F9C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2898D5F-4E0B-CA94-AD46-979A16F04C5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AFABAFB-044A-0297-C7E3-885958B10B52}"/>
              </a:ext>
            </a:extLst>
          </p:cNvPr>
          <p:cNvPicPr>
            <a:picLocks noChangeAspect="1"/>
          </p:cNvPicPr>
          <p:nvPr/>
        </p:nvPicPr>
        <p:blipFill rotWithShape="1">
          <a:blip r:embed="rId2"/>
          <a:srcRect b="2172"/>
          <a:stretch/>
        </p:blipFill>
        <p:spPr>
          <a:xfrm>
            <a:off x="351692" y="73855"/>
            <a:ext cx="11699631" cy="6710289"/>
          </a:xfrm>
          <a:prstGeom prst="rect">
            <a:avLst/>
          </a:prstGeom>
        </p:spPr>
      </p:pic>
      <p:sp>
        <p:nvSpPr>
          <p:cNvPr id="6" name="TextBox 5">
            <a:extLst>
              <a:ext uri="{FF2B5EF4-FFF2-40B4-BE49-F238E27FC236}">
                <a16:creationId xmlns:a16="http://schemas.microsoft.com/office/drawing/2014/main" id="{CA68130A-41F1-68F9-3282-9ED2F864256B}"/>
              </a:ext>
            </a:extLst>
          </p:cNvPr>
          <p:cNvSpPr txBox="1"/>
          <p:nvPr/>
        </p:nvSpPr>
        <p:spPr>
          <a:xfrm>
            <a:off x="140677" y="-1"/>
            <a:ext cx="68791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5.</a:t>
            </a:r>
            <a:endParaRPr lang="en-IN" sz="2800" dirty="0"/>
          </a:p>
        </p:txBody>
      </p:sp>
    </p:spTree>
    <p:extLst>
      <p:ext uri="{BB962C8B-B14F-4D97-AF65-F5344CB8AC3E}">
        <p14:creationId xmlns:p14="http://schemas.microsoft.com/office/powerpoint/2010/main" val="15382969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BBE3-FFFE-9A98-BE64-3CDF11E8D41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86B0236-BC32-1D94-2D05-A825AC4081A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1891343-6FA9-DF29-3C12-0009B627FFF6}"/>
              </a:ext>
            </a:extLst>
          </p:cNvPr>
          <p:cNvPicPr>
            <a:picLocks noChangeAspect="1"/>
          </p:cNvPicPr>
          <p:nvPr/>
        </p:nvPicPr>
        <p:blipFill>
          <a:blip r:embed="rId2"/>
          <a:stretch>
            <a:fillRect/>
          </a:stretch>
        </p:blipFill>
        <p:spPr>
          <a:xfrm>
            <a:off x="0" y="105326"/>
            <a:ext cx="12059478" cy="6752674"/>
          </a:xfrm>
          <a:prstGeom prst="rect">
            <a:avLst/>
          </a:prstGeom>
        </p:spPr>
      </p:pic>
    </p:spTree>
    <p:extLst>
      <p:ext uri="{BB962C8B-B14F-4D97-AF65-F5344CB8AC3E}">
        <p14:creationId xmlns:p14="http://schemas.microsoft.com/office/powerpoint/2010/main" val="227653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0960-16A2-0F00-DFDD-B8C57EE9B2F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B9EDBC7-8408-F256-4858-00847FC1FB1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6EDC20C-010A-4680-22A3-86191FB2433E}"/>
              </a:ext>
            </a:extLst>
          </p:cNvPr>
          <p:cNvPicPr>
            <a:picLocks noChangeAspect="1"/>
          </p:cNvPicPr>
          <p:nvPr/>
        </p:nvPicPr>
        <p:blipFill>
          <a:blip r:embed="rId2"/>
          <a:stretch>
            <a:fillRect/>
          </a:stretch>
        </p:blipFill>
        <p:spPr>
          <a:xfrm>
            <a:off x="53872" y="76605"/>
            <a:ext cx="12138128" cy="6781395"/>
          </a:xfrm>
          <a:prstGeom prst="rect">
            <a:avLst/>
          </a:prstGeom>
        </p:spPr>
      </p:pic>
    </p:spTree>
    <p:extLst>
      <p:ext uri="{BB962C8B-B14F-4D97-AF65-F5344CB8AC3E}">
        <p14:creationId xmlns:p14="http://schemas.microsoft.com/office/powerpoint/2010/main" val="1651276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ECFA-2F7C-4510-4EA5-29553B81FBC3}"/>
              </a:ext>
            </a:extLst>
          </p:cNvPr>
          <p:cNvSpPr>
            <a:spLocks noGrp="1"/>
          </p:cNvSpPr>
          <p:nvPr>
            <p:ph type="title"/>
          </p:nvPr>
        </p:nvSpPr>
        <p:spPr>
          <a:xfrm>
            <a:off x="838200" y="18256"/>
            <a:ext cx="10515600" cy="662782"/>
          </a:xfrm>
        </p:spPr>
        <p:txBody>
          <a:bodyPr>
            <a:normAutofit/>
          </a:bodyPr>
          <a:lstStyle/>
          <a:p>
            <a:r>
              <a:rPr lang="en-US" sz="3200" b="1" dirty="0">
                <a:latin typeface="Times New Roman" panose="02020603050405020304" pitchFamily="18" charset="0"/>
                <a:cs typeface="Times New Roman" panose="02020603050405020304" pitchFamily="18" charset="0"/>
              </a:rPr>
              <a:t>Connection of </a:t>
            </a:r>
            <a:r>
              <a:rPr lang="en-IN" sz="3200" b="1" dirty="0">
                <a:latin typeface="Times New Roman" panose="02020603050405020304" pitchFamily="18" charset="0"/>
                <a:cs typeface="Times New Roman" panose="02020603050405020304" pitchFamily="18" charset="0"/>
              </a:rPr>
              <a:t>Bayes' Theorem with Naive Bayes' Classifier</a:t>
            </a:r>
            <a:r>
              <a:rPr lang="en-US" sz="3200" b="1" dirty="0">
                <a:latin typeface="Times New Roman" panose="02020603050405020304" pitchFamily="18" charset="0"/>
                <a:cs typeface="Times New Roman" panose="02020603050405020304" pitchFamily="18" charset="0"/>
              </a:rPr>
              <a:t>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205884-3999-AFAD-1FCC-BED68B31E7E2}"/>
              </a:ext>
            </a:extLst>
          </p:cNvPr>
          <p:cNvSpPr>
            <a:spLocks noGrp="1"/>
          </p:cNvSpPr>
          <p:nvPr>
            <p:ph idx="1"/>
          </p:nvPr>
        </p:nvSpPr>
        <p:spPr>
          <a:xfrm>
            <a:off x="106017" y="954157"/>
            <a:ext cx="12085983" cy="5903842"/>
          </a:xfrm>
        </p:spPr>
        <p:txBody>
          <a:bodyPr>
            <a:normAutofit fontScale="62500" lnSpcReduction="20000"/>
          </a:bodyPr>
          <a:lstStyle/>
          <a:p>
            <a:pPr marL="0" indent="0">
              <a:buNone/>
            </a:pPr>
            <a:r>
              <a:rPr lang="en-US" sz="3200" b="1" dirty="0">
                <a:latin typeface="Times New Roman" panose="02020603050405020304" pitchFamily="18" charset="0"/>
                <a:cs typeface="Times New Roman" panose="02020603050405020304" pitchFamily="18" charset="0"/>
              </a:rPr>
              <a:t>Bayes' Theorem :</a:t>
            </a:r>
          </a:p>
          <a:p>
            <a:pPr>
              <a:buFont typeface="+mj-lt"/>
              <a:buAutoNum type="arabicPeriod"/>
            </a:pPr>
            <a:r>
              <a:rPr lang="en-US" sz="2600" b="1" dirty="0">
                <a:latin typeface="Times New Roman" panose="02020603050405020304" pitchFamily="18" charset="0"/>
                <a:cs typeface="Times New Roman" panose="02020603050405020304" pitchFamily="18" charset="0"/>
              </a:rPr>
              <a:t>You already have probabilities</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For example, you know the </a:t>
            </a:r>
            <a:r>
              <a:rPr lang="en-US" sz="2600" b="1" dirty="0">
                <a:latin typeface="Times New Roman" panose="02020603050405020304" pitchFamily="18" charset="0"/>
                <a:cs typeface="Times New Roman" panose="02020603050405020304" pitchFamily="18" charset="0"/>
              </a:rPr>
              <a:t>chance of rain</a:t>
            </a:r>
            <a:r>
              <a:rPr lang="en-US" sz="26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(prior probability).</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You also know that if it rains, the probability of it being </a:t>
            </a:r>
            <a:r>
              <a:rPr lang="en-US" sz="2600" b="1" dirty="0">
                <a:latin typeface="Times New Roman" panose="02020603050405020304" pitchFamily="18" charset="0"/>
                <a:cs typeface="Times New Roman" panose="02020603050405020304" pitchFamily="18" charset="0"/>
              </a:rPr>
              <a:t>cloudy</a:t>
            </a:r>
            <a:r>
              <a:rPr lang="en-US" sz="2600" dirty="0">
                <a:latin typeface="Times New Roman" panose="02020603050405020304" pitchFamily="18" charset="0"/>
                <a:cs typeface="Times New Roman" panose="02020603050405020304" pitchFamily="18" charset="0"/>
              </a:rPr>
              <a:t> is 25%, and that if it is cloudy, there's an 80% chance it will rain.</a:t>
            </a:r>
          </a:p>
          <a:p>
            <a:pPr>
              <a:buFont typeface="+mj-lt"/>
              <a:buAutoNum type="arabicPeriod"/>
            </a:pPr>
            <a:r>
              <a:rPr lang="en-US" sz="2600" b="1" dirty="0">
                <a:latin typeface="Times New Roman" panose="02020603050405020304" pitchFamily="18" charset="0"/>
                <a:cs typeface="Times New Roman" panose="02020603050405020304" pitchFamily="18" charset="0"/>
              </a:rPr>
              <a:t>Applying Bayes' Theorem</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You </a:t>
            </a:r>
            <a:r>
              <a:rPr lang="en-US" sz="2600" b="1" dirty="0">
                <a:latin typeface="Times New Roman" panose="02020603050405020304" pitchFamily="18" charset="0"/>
                <a:cs typeface="Times New Roman" panose="02020603050405020304" pitchFamily="18" charset="0"/>
              </a:rPr>
              <a:t>combine</a:t>
            </a:r>
            <a:r>
              <a:rPr lang="en-US" sz="2600" dirty="0">
                <a:latin typeface="Times New Roman" panose="02020603050405020304" pitchFamily="18" charset="0"/>
                <a:cs typeface="Times New Roman" panose="02020603050405020304" pitchFamily="18" charset="0"/>
              </a:rPr>
              <a:t> these probabilities using Bayes' theorem to find the </a:t>
            </a:r>
            <a:r>
              <a:rPr lang="en-US" sz="2600" b="1" dirty="0">
                <a:latin typeface="Times New Roman" panose="02020603050405020304" pitchFamily="18" charset="0"/>
                <a:cs typeface="Times New Roman" panose="02020603050405020304" pitchFamily="18" charset="0"/>
              </a:rPr>
              <a:t>posterior probability</a:t>
            </a:r>
            <a:r>
              <a:rPr lang="en-US" sz="2600" dirty="0">
                <a:latin typeface="Times New Roman" panose="02020603050405020304" pitchFamily="18" charset="0"/>
                <a:cs typeface="Times New Roman" panose="02020603050405020304" pitchFamily="18" charset="0"/>
              </a:rPr>
              <a:t> (the updated probability after considering all the factors).</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This allows you to make a more informed decision about whether or not to go on the picnic, based on the updated probability.</a:t>
            </a:r>
          </a:p>
          <a:p>
            <a:endParaRPr lang="en-US" sz="2600" b="1" dirty="0">
              <a:latin typeface="Times New Roman" panose="02020603050405020304" pitchFamily="18" charset="0"/>
              <a:cs typeface="Times New Roman" panose="02020603050405020304" pitchFamily="18" charset="0"/>
            </a:endParaRPr>
          </a:p>
          <a:p>
            <a:pPr marL="0" indent="0">
              <a:buNone/>
            </a:pPr>
            <a:r>
              <a:rPr lang="en-US" sz="2900" b="1" dirty="0">
                <a:latin typeface="Times New Roman" panose="02020603050405020304" pitchFamily="18" charset="0"/>
                <a:cs typeface="Times New Roman" panose="02020603050405020304" pitchFamily="18" charset="0"/>
              </a:rPr>
              <a:t>Naive Bayes:</a:t>
            </a:r>
          </a:p>
          <a:p>
            <a:r>
              <a:rPr lang="en-US" sz="2600" dirty="0">
                <a:latin typeface="Times New Roman" panose="02020603050405020304" pitchFamily="18" charset="0"/>
                <a:cs typeface="Times New Roman" panose="02020603050405020304" pitchFamily="18" charset="0"/>
              </a:rPr>
              <a:t>In </a:t>
            </a:r>
            <a:r>
              <a:rPr lang="en-US" sz="2600" b="1" dirty="0">
                <a:latin typeface="Times New Roman" panose="02020603050405020304" pitchFamily="18" charset="0"/>
                <a:cs typeface="Times New Roman" panose="02020603050405020304" pitchFamily="18" charset="0"/>
              </a:rPr>
              <a:t>Naive Bayes</a:t>
            </a:r>
            <a:r>
              <a:rPr lang="en-US" sz="2600" dirty="0">
                <a:latin typeface="Times New Roman" panose="02020603050405020304" pitchFamily="18" charset="0"/>
                <a:cs typeface="Times New Roman" panose="02020603050405020304" pitchFamily="18" charset="0"/>
              </a:rPr>
              <a:t>, the process is a little different:</a:t>
            </a:r>
          </a:p>
          <a:p>
            <a:pPr>
              <a:buFont typeface="+mj-lt"/>
              <a:buAutoNum type="arabicPeriod"/>
            </a:pPr>
            <a:r>
              <a:rPr lang="en-US" sz="2600" b="1" dirty="0">
                <a:latin typeface="Times New Roman" panose="02020603050405020304" pitchFamily="18" charset="0"/>
                <a:cs typeface="Times New Roman" panose="02020603050405020304" pitchFamily="18" charset="0"/>
              </a:rPr>
              <a:t>You don’t have the probabilities</a:t>
            </a:r>
            <a:r>
              <a:rPr lang="en-US" sz="2600" dirty="0">
                <a:latin typeface="Times New Roman" panose="02020603050405020304" pitchFamily="18" charset="0"/>
                <a:cs typeface="Times New Roman" panose="02020603050405020304" pitchFamily="18" charset="0"/>
              </a:rPr>
              <a:t> initially, but you do have </a:t>
            </a:r>
            <a:r>
              <a:rPr lang="en-US" sz="2600" b="1" dirty="0">
                <a:latin typeface="Times New Roman" panose="02020603050405020304" pitchFamily="18" charset="0"/>
                <a:cs typeface="Times New Roman" panose="02020603050405020304" pitchFamily="18" charset="0"/>
              </a:rPr>
              <a:t>data or clues</a:t>
            </a:r>
            <a:r>
              <a:rPr lang="en-US" sz="2600" dirty="0">
                <a:latin typeface="Times New Roman" panose="02020603050405020304" pitchFamily="18" charset="0"/>
                <a:cs typeface="Times New Roman" panose="02020603050405020304" pitchFamily="18" charset="0"/>
              </a:rPr>
              <a:t> about the event.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For example, you may not know the probability of it raining when it is cloudy, but you </a:t>
            </a:r>
            <a:r>
              <a:rPr lang="en-US" sz="2600" b="1" dirty="0">
                <a:latin typeface="Times New Roman" panose="02020603050405020304" pitchFamily="18" charset="0"/>
                <a:cs typeface="Times New Roman" panose="02020603050405020304" pitchFamily="18" charset="0"/>
              </a:rPr>
              <a:t>calculate</a:t>
            </a:r>
            <a:r>
              <a:rPr lang="en-US" sz="2600" dirty="0">
                <a:latin typeface="Times New Roman" panose="02020603050405020304" pitchFamily="18" charset="0"/>
                <a:cs typeface="Times New Roman" panose="02020603050405020304" pitchFamily="18" charset="0"/>
              </a:rPr>
              <a:t> these probabilities from the data you have (e.g., how often it rained when it was cloudy in past data).</a:t>
            </a:r>
          </a:p>
          <a:p>
            <a:pPr>
              <a:buFont typeface="+mj-lt"/>
              <a:buAutoNum type="arabicPeriod"/>
            </a:pPr>
            <a:r>
              <a:rPr lang="en-US" sz="2600" b="1" dirty="0">
                <a:latin typeface="Times New Roman" panose="02020603050405020304" pitchFamily="18" charset="0"/>
                <a:cs typeface="Times New Roman" panose="02020603050405020304" pitchFamily="18" charset="0"/>
              </a:rPr>
              <a:t>Finding Prior Probabilities</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You manually calculate the </a:t>
            </a:r>
            <a:r>
              <a:rPr lang="en-US" sz="2600" b="1" dirty="0">
                <a:latin typeface="Times New Roman" panose="02020603050405020304" pitchFamily="18" charset="0"/>
                <a:cs typeface="Times New Roman" panose="02020603050405020304" pitchFamily="18" charset="0"/>
              </a:rPr>
              <a:t>prior probability</a:t>
            </a:r>
            <a:r>
              <a:rPr lang="en-US" sz="2600" dirty="0">
                <a:latin typeface="Times New Roman" panose="02020603050405020304" pitchFamily="18" charset="0"/>
                <a:cs typeface="Times New Roman" panose="02020603050405020304" pitchFamily="18" charset="0"/>
              </a:rPr>
              <a:t> of each event (like the probability of rain or no rain) based on the data you have (e.g., how many times it rained out of 100 days).</a:t>
            </a:r>
          </a:p>
          <a:p>
            <a:pPr>
              <a:buFont typeface="+mj-lt"/>
              <a:buAutoNum type="arabicPeriod"/>
            </a:pPr>
            <a:r>
              <a:rPr lang="en-US" sz="2600" b="1" dirty="0">
                <a:latin typeface="Times New Roman" panose="02020603050405020304" pitchFamily="18" charset="0"/>
                <a:cs typeface="Times New Roman" panose="02020603050405020304" pitchFamily="18" charset="0"/>
              </a:rPr>
              <a:t>Using Bayes' Theorem</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Once you have the </a:t>
            </a:r>
            <a:r>
              <a:rPr lang="en-US" sz="2600" b="1" dirty="0">
                <a:latin typeface="Times New Roman" panose="02020603050405020304" pitchFamily="18" charset="0"/>
                <a:cs typeface="Times New Roman" panose="02020603050405020304" pitchFamily="18" charset="0"/>
              </a:rPr>
              <a:t>prior probabilities</a:t>
            </a:r>
            <a:r>
              <a:rPr lang="en-US" sz="2600" dirty="0">
                <a:latin typeface="Times New Roman" panose="02020603050405020304" pitchFamily="18" charset="0"/>
                <a:cs typeface="Times New Roman" panose="02020603050405020304" pitchFamily="18" charset="0"/>
              </a:rPr>
              <a:t>, you apply </a:t>
            </a:r>
            <a:r>
              <a:rPr lang="en-US" sz="2600" b="1" dirty="0">
                <a:latin typeface="Times New Roman" panose="02020603050405020304" pitchFamily="18" charset="0"/>
                <a:cs typeface="Times New Roman" panose="02020603050405020304" pitchFamily="18" charset="0"/>
              </a:rPr>
              <a:t>Bayes' theorem</a:t>
            </a:r>
            <a:r>
              <a:rPr lang="en-US" sz="2600" dirty="0">
                <a:latin typeface="Times New Roman" panose="02020603050405020304" pitchFamily="18" charset="0"/>
                <a:cs typeface="Times New Roman" panose="02020603050405020304" pitchFamily="18" charset="0"/>
              </a:rPr>
              <a:t> to calculate the </a:t>
            </a:r>
            <a:r>
              <a:rPr lang="en-US" sz="2600" b="1" dirty="0">
                <a:latin typeface="Times New Roman" panose="02020603050405020304" pitchFamily="18" charset="0"/>
                <a:cs typeface="Times New Roman" panose="02020603050405020304" pitchFamily="18" charset="0"/>
              </a:rPr>
              <a:t>posterior probabilities.</a:t>
            </a:r>
            <a:endParaRPr lang="en-US" sz="2600" dirty="0">
              <a:latin typeface="Times New Roman" panose="02020603050405020304" pitchFamily="18" charset="0"/>
              <a:cs typeface="Times New Roman" panose="02020603050405020304" pitchFamily="18" charset="0"/>
            </a:endParaRPr>
          </a:p>
          <a:p>
            <a:pPr>
              <a:buFont typeface="+mj-lt"/>
              <a:buAutoNum type="arabicPeriod"/>
            </a:pPr>
            <a:r>
              <a:rPr lang="en-US" sz="2600" b="1" dirty="0">
                <a:latin typeface="Times New Roman" panose="02020603050405020304" pitchFamily="18" charset="0"/>
                <a:cs typeface="Times New Roman" panose="02020603050405020304" pitchFamily="18" charset="0"/>
              </a:rPr>
              <a:t>Making a Decision</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After calculating the posterior probabilities for each possible event, you </a:t>
            </a:r>
            <a:r>
              <a:rPr lang="en-US" sz="2600" b="1" dirty="0">
                <a:latin typeface="Times New Roman" panose="02020603050405020304" pitchFamily="18" charset="0"/>
                <a:cs typeface="Times New Roman" panose="02020603050405020304" pitchFamily="18" charset="0"/>
              </a:rPr>
              <a:t>choose the event</a:t>
            </a:r>
            <a:r>
              <a:rPr lang="en-US" sz="2600" dirty="0">
                <a:latin typeface="Times New Roman" panose="02020603050405020304" pitchFamily="18" charset="0"/>
                <a:cs typeface="Times New Roman" panose="02020603050405020304" pitchFamily="18" charset="0"/>
              </a:rPr>
              <a:t> with the highest probability. For example, you might decide whether to go on the picnic based on which event (rain or no rain) has the higher posterior probability.</a:t>
            </a:r>
          </a:p>
          <a:p>
            <a:pPr marL="0" indent="0">
              <a:buNone/>
            </a:pPr>
            <a:endParaRPr lang="en-IN" dirty="0"/>
          </a:p>
        </p:txBody>
      </p:sp>
    </p:spTree>
    <p:extLst>
      <p:ext uri="{BB962C8B-B14F-4D97-AF65-F5344CB8AC3E}">
        <p14:creationId xmlns:p14="http://schemas.microsoft.com/office/powerpoint/2010/main" val="28883429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EFD3-67B7-50B1-CBC3-4A6CE5444DD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7830778-FA08-CCF9-9216-90A46709A1E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C3FB14A-F2D9-D348-A3BE-BD6CE55B76B1}"/>
              </a:ext>
            </a:extLst>
          </p:cNvPr>
          <p:cNvPicPr>
            <a:picLocks noChangeAspect="1"/>
          </p:cNvPicPr>
          <p:nvPr/>
        </p:nvPicPr>
        <p:blipFill>
          <a:blip r:embed="rId2"/>
          <a:stretch>
            <a:fillRect/>
          </a:stretch>
        </p:blipFill>
        <p:spPr>
          <a:xfrm>
            <a:off x="215140" y="237089"/>
            <a:ext cx="11821862" cy="6495015"/>
          </a:xfrm>
          <a:prstGeom prst="rect">
            <a:avLst/>
          </a:prstGeom>
        </p:spPr>
      </p:pic>
    </p:spTree>
    <p:extLst>
      <p:ext uri="{BB962C8B-B14F-4D97-AF65-F5344CB8AC3E}">
        <p14:creationId xmlns:p14="http://schemas.microsoft.com/office/powerpoint/2010/main" val="34950143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95D5-DDD1-5202-4ABC-1288D60D17A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7D32384-6C53-B4E7-403E-9CA58224387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702BDBF-CFCE-FE5C-01EB-422DF19BC053}"/>
              </a:ext>
            </a:extLst>
          </p:cNvPr>
          <p:cNvPicPr>
            <a:picLocks noChangeAspect="1"/>
          </p:cNvPicPr>
          <p:nvPr/>
        </p:nvPicPr>
        <p:blipFill>
          <a:blip r:embed="rId2"/>
          <a:stretch>
            <a:fillRect/>
          </a:stretch>
        </p:blipFill>
        <p:spPr>
          <a:xfrm>
            <a:off x="1" y="-19028"/>
            <a:ext cx="12158360" cy="6877028"/>
          </a:xfrm>
          <a:prstGeom prst="rect">
            <a:avLst/>
          </a:prstGeom>
        </p:spPr>
      </p:pic>
    </p:spTree>
    <p:extLst>
      <p:ext uri="{BB962C8B-B14F-4D97-AF65-F5344CB8AC3E}">
        <p14:creationId xmlns:p14="http://schemas.microsoft.com/office/powerpoint/2010/main" val="1414062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5069-389C-36E4-FE04-636F2A43663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F2D9E80-26A2-F64B-57F4-339C457BAB4A}"/>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5DF72FF3-E679-2FBB-828C-9A9E35286DC9}"/>
              </a:ext>
            </a:extLst>
          </p:cNvPr>
          <p:cNvPicPr>
            <a:picLocks noChangeAspect="1"/>
          </p:cNvPicPr>
          <p:nvPr/>
        </p:nvPicPr>
        <p:blipFill>
          <a:blip r:embed="rId2"/>
          <a:stretch>
            <a:fillRect/>
          </a:stretch>
        </p:blipFill>
        <p:spPr>
          <a:xfrm>
            <a:off x="50009" y="0"/>
            <a:ext cx="12091981" cy="6858000"/>
          </a:xfrm>
          <a:prstGeom prst="rect">
            <a:avLst/>
          </a:prstGeom>
        </p:spPr>
      </p:pic>
    </p:spTree>
    <p:extLst>
      <p:ext uri="{BB962C8B-B14F-4D97-AF65-F5344CB8AC3E}">
        <p14:creationId xmlns:p14="http://schemas.microsoft.com/office/powerpoint/2010/main" val="3133875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B192-22EA-C96A-71A5-67743005E74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5451B1-73F7-DA14-6E28-53369F8D926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4534DCB-0618-4377-8A6C-F787758690D5}"/>
              </a:ext>
            </a:extLst>
          </p:cNvPr>
          <p:cNvPicPr>
            <a:picLocks noChangeAspect="1"/>
          </p:cNvPicPr>
          <p:nvPr/>
        </p:nvPicPr>
        <p:blipFill>
          <a:blip r:embed="rId2"/>
          <a:stretch>
            <a:fillRect/>
          </a:stretch>
        </p:blipFill>
        <p:spPr>
          <a:xfrm>
            <a:off x="0" y="0"/>
            <a:ext cx="7593496" cy="6822509"/>
          </a:xfrm>
          <a:prstGeom prst="rect">
            <a:avLst/>
          </a:prstGeom>
        </p:spPr>
      </p:pic>
    </p:spTree>
    <p:extLst>
      <p:ext uri="{BB962C8B-B14F-4D97-AF65-F5344CB8AC3E}">
        <p14:creationId xmlns:p14="http://schemas.microsoft.com/office/powerpoint/2010/main" val="1157890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C58-ED31-41CC-8406-D4E1C9EF808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3519502-8190-173B-457C-CB6D8EDACE7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A238845-29D5-3EC0-6464-858C4836E3F7}"/>
              </a:ext>
            </a:extLst>
          </p:cNvPr>
          <p:cNvPicPr>
            <a:picLocks noChangeAspect="1"/>
          </p:cNvPicPr>
          <p:nvPr/>
        </p:nvPicPr>
        <p:blipFill>
          <a:blip r:embed="rId2"/>
          <a:stretch>
            <a:fillRect/>
          </a:stretch>
        </p:blipFill>
        <p:spPr>
          <a:xfrm>
            <a:off x="-1" y="36512"/>
            <a:ext cx="10177223" cy="1060768"/>
          </a:xfrm>
          <a:prstGeom prst="rect">
            <a:avLst/>
          </a:prstGeom>
        </p:spPr>
      </p:pic>
      <p:pic>
        <p:nvPicPr>
          <p:cNvPr id="9" name="Picture 8">
            <a:extLst>
              <a:ext uri="{FF2B5EF4-FFF2-40B4-BE49-F238E27FC236}">
                <a16:creationId xmlns:a16="http://schemas.microsoft.com/office/drawing/2014/main" id="{ABCA8A54-0222-1B41-FFBA-C62CBEBEDCE3}"/>
              </a:ext>
            </a:extLst>
          </p:cNvPr>
          <p:cNvPicPr>
            <a:picLocks noChangeAspect="1"/>
          </p:cNvPicPr>
          <p:nvPr/>
        </p:nvPicPr>
        <p:blipFill>
          <a:blip r:embed="rId3"/>
          <a:stretch>
            <a:fillRect/>
          </a:stretch>
        </p:blipFill>
        <p:spPr>
          <a:xfrm>
            <a:off x="98474" y="1097280"/>
            <a:ext cx="3784210" cy="2086170"/>
          </a:xfrm>
          <a:prstGeom prst="rect">
            <a:avLst/>
          </a:prstGeom>
        </p:spPr>
      </p:pic>
      <p:pic>
        <p:nvPicPr>
          <p:cNvPr id="11" name="Picture 10">
            <a:extLst>
              <a:ext uri="{FF2B5EF4-FFF2-40B4-BE49-F238E27FC236}">
                <a16:creationId xmlns:a16="http://schemas.microsoft.com/office/drawing/2014/main" id="{6922795C-508D-1022-47BB-EF5785F19C3B}"/>
              </a:ext>
            </a:extLst>
          </p:cNvPr>
          <p:cNvPicPr>
            <a:picLocks noChangeAspect="1"/>
          </p:cNvPicPr>
          <p:nvPr/>
        </p:nvPicPr>
        <p:blipFill>
          <a:blip r:embed="rId4"/>
          <a:stretch>
            <a:fillRect/>
          </a:stretch>
        </p:blipFill>
        <p:spPr>
          <a:xfrm>
            <a:off x="-2" y="3254375"/>
            <a:ext cx="9397220" cy="1389154"/>
          </a:xfrm>
          <a:prstGeom prst="rect">
            <a:avLst/>
          </a:prstGeom>
        </p:spPr>
      </p:pic>
      <p:pic>
        <p:nvPicPr>
          <p:cNvPr id="13" name="Picture 12">
            <a:extLst>
              <a:ext uri="{FF2B5EF4-FFF2-40B4-BE49-F238E27FC236}">
                <a16:creationId xmlns:a16="http://schemas.microsoft.com/office/drawing/2014/main" id="{894B9DD2-4233-AC86-59DD-372D688F75E3}"/>
              </a:ext>
            </a:extLst>
          </p:cNvPr>
          <p:cNvPicPr>
            <a:picLocks noChangeAspect="1"/>
          </p:cNvPicPr>
          <p:nvPr/>
        </p:nvPicPr>
        <p:blipFill>
          <a:blip r:embed="rId5"/>
          <a:stretch>
            <a:fillRect/>
          </a:stretch>
        </p:blipFill>
        <p:spPr>
          <a:xfrm>
            <a:off x="368837" y="4612200"/>
            <a:ext cx="3795199" cy="2188424"/>
          </a:xfrm>
          <a:prstGeom prst="rect">
            <a:avLst/>
          </a:prstGeom>
        </p:spPr>
      </p:pic>
    </p:spTree>
    <p:extLst>
      <p:ext uri="{BB962C8B-B14F-4D97-AF65-F5344CB8AC3E}">
        <p14:creationId xmlns:p14="http://schemas.microsoft.com/office/powerpoint/2010/main" val="5244861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BF34-798F-E253-96C7-473F0616841B}"/>
              </a:ext>
            </a:extLst>
          </p:cNvPr>
          <p:cNvSpPr>
            <a:spLocks noGrp="1"/>
          </p:cNvSpPr>
          <p:nvPr>
            <p:ph type="title"/>
          </p:nvPr>
        </p:nvSpPr>
        <p:spPr>
          <a:xfrm>
            <a:off x="450166" y="168813"/>
            <a:ext cx="10903634" cy="984738"/>
          </a:xfrm>
        </p:spPr>
        <p:txBody>
          <a:bodyPr>
            <a:normAutofit/>
          </a:bodyPr>
          <a:lstStyle/>
          <a:p>
            <a:r>
              <a:rPr lang="en-US" sz="3200" b="1" dirty="0">
                <a:latin typeface="Times New Roman" panose="02020603050405020304" pitchFamily="18" charset="0"/>
                <a:cs typeface="Times New Roman" panose="02020603050405020304" pitchFamily="18" charset="0"/>
              </a:rPr>
              <a:t>6. SVM or (SVC) Support Vector Classification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3809053-9114-D8C9-D5C9-F96E0DC966B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9BB7E09-07A5-8647-0113-07D54B4F5E42}"/>
              </a:ext>
            </a:extLst>
          </p:cNvPr>
          <p:cNvPicPr>
            <a:picLocks noChangeAspect="1"/>
          </p:cNvPicPr>
          <p:nvPr/>
        </p:nvPicPr>
        <p:blipFill>
          <a:blip r:embed="rId2"/>
          <a:stretch>
            <a:fillRect/>
          </a:stretch>
        </p:blipFill>
        <p:spPr>
          <a:xfrm>
            <a:off x="450166" y="1631852"/>
            <a:ext cx="10903634" cy="4234376"/>
          </a:xfrm>
          <a:prstGeom prst="rect">
            <a:avLst/>
          </a:prstGeom>
        </p:spPr>
      </p:pic>
    </p:spTree>
    <p:extLst>
      <p:ext uri="{BB962C8B-B14F-4D97-AF65-F5344CB8AC3E}">
        <p14:creationId xmlns:p14="http://schemas.microsoft.com/office/powerpoint/2010/main" val="4145547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2E97-9B72-3282-CD48-494D11257DD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1540DD2-0513-A327-7A94-91FB5A7750E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5B84E9E-FF79-83D5-4EA9-45F38579469D}"/>
              </a:ext>
            </a:extLst>
          </p:cNvPr>
          <p:cNvPicPr>
            <a:picLocks noChangeAspect="1"/>
          </p:cNvPicPr>
          <p:nvPr/>
        </p:nvPicPr>
        <p:blipFill>
          <a:blip r:embed="rId2"/>
          <a:stretch>
            <a:fillRect/>
          </a:stretch>
        </p:blipFill>
        <p:spPr>
          <a:xfrm>
            <a:off x="0" y="-1"/>
            <a:ext cx="8848578" cy="4645169"/>
          </a:xfrm>
          <a:prstGeom prst="rect">
            <a:avLst/>
          </a:prstGeom>
        </p:spPr>
      </p:pic>
      <p:pic>
        <p:nvPicPr>
          <p:cNvPr id="7" name="Picture 6">
            <a:extLst>
              <a:ext uri="{FF2B5EF4-FFF2-40B4-BE49-F238E27FC236}">
                <a16:creationId xmlns:a16="http://schemas.microsoft.com/office/drawing/2014/main" id="{73DED4D7-C404-3F8C-5B68-D90893328FD5}"/>
              </a:ext>
            </a:extLst>
          </p:cNvPr>
          <p:cNvPicPr>
            <a:picLocks noChangeAspect="1"/>
          </p:cNvPicPr>
          <p:nvPr/>
        </p:nvPicPr>
        <p:blipFill>
          <a:blip r:embed="rId3"/>
          <a:stretch>
            <a:fillRect/>
          </a:stretch>
        </p:blipFill>
        <p:spPr>
          <a:xfrm>
            <a:off x="0" y="4645168"/>
            <a:ext cx="9326880" cy="2009092"/>
          </a:xfrm>
          <a:prstGeom prst="rect">
            <a:avLst/>
          </a:prstGeom>
        </p:spPr>
      </p:pic>
    </p:spTree>
    <p:extLst>
      <p:ext uri="{BB962C8B-B14F-4D97-AF65-F5344CB8AC3E}">
        <p14:creationId xmlns:p14="http://schemas.microsoft.com/office/powerpoint/2010/main" val="39800858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F45A-C63A-4A81-C3A7-9C57001B4C13}"/>
              </a:ext>
            </a:extLst>
          </p:cNvPr>
          <p:cNvSpPr>
            <a:spLocks noGrp="1"/>
          </p:cNvSpPr>
          <p:nvPr>
            <p:ph type="title"/>
          </p:nvPr>
        </p:nvSpPr>
        <p:spPr>
          <a:xfrm>
            <a:off x="0" y="0"/>
            <a:ext cx="12192000" cy="681037"/>
          </a:xfrm>
        </p:spPr>
        <p:txBody>
          <a:bodyPr>
            <a:normAutofit/>
          </a:bodyPr>
          <a:lstStyle/>
          <a:p>
            <a:pPr algn="ctr"/>
            <a:r>
              <a:rPr lang="en-US" sz="3200" b="1" dirty="0">
                <a:latin typeface="Times New Roman" panose="02020603050405020304" pitchFamily="18" charset="0"/>
                <a:cs typeface="Times New Roman" panose="02020603050405020304" pitchFamily="18" charset="0"/>
              </a:rPr>
              <a:t>Here, we will focus on Support Vector Classification (SVM/SVC).</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D73527-B332-818D-6661-F9CAF14F1B47}"/>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31D35338-C1C2-893E-04D8-BE178DBB9B66}"/>
              </a:ext>
            </a:extLst>
          </p:cNvPr>
          <p:cNvPicPr>
            <a:picLocks noChangeAspect="1"/>
          </p:cNvPicPr>
          <p:nvPr/>
        </p:nvPicPr>
        <p:blipFill rotWithShape="1">
          <a:blip r:embed="rId2"/>
          <a:srcRect/>
          <a:stretch/>
        </p:blipFill>
        <p:spPr>
          <a:xfrm>
            <a:off x="0" y="681037"/>
            <a:ext cx="12192000" cy="6042074"/>
          </a:xfrm>
          <a:prstGeom prst="rect">
            <a:avLst/>
          </a:prstGeom>
        </p:spPr>
      </p:pic>
    </p:spTree>
    <p:extLst>
      <p:ext uri="{BB962C8B-B14F-4D97-AF65-F5344CB8AC3E}">
        <p14:creationId xmlns:p14="http://schemas.microsoft.com/office/powerpoint/2010/main" val="40733448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4F7A-2CF2-3B8A-7B42-0ED454AECD3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A1BC531-383A-C6E0-6D35-5348BC45014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144F1DB-079A-3DEC-4D7B-3063E88E0B59}"/>
              </a:ext>
            </a:extLst>
          </p:cNvPr>
          <p:cNvPicPr>
            <a:picLocks noChangeAspect="1"/>
          </p:cNvPicPr>
          <p:nvPr/>
        </p:nvPicPr>
        <p:blipFill>
          <a:blip r:embed="rId2"/>
          <a:stretch>
            <a:fillRect/>
          </a:stretch>
        </p:blipFill>
        <p:spPr>
          <a:xfrm>
            <a:off x="0" y="249701"/>
            <a:ext cx="12192000" cy="6358597"/>
          </a:xfrm>
          <a:prstGeom prst="rect">
            <a:avLst/>
          </a:prstGeom>
        </p:spPr>
      </p:pic>
    </p:spTree>
    <p:extLst>
      <p:ext uri="{BB962C8B-B14F-4D97-AF65-F5344CB8AC3E}">
        <p14:creationId xmlns:p14="http://schemas.microsoft.com/office/powerpoint/2010/main" val="2365270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921D-E907-EE25-C823-1A0DB20A43FE}"/>
              </a:ext>
            </a:extLst>
          </p:cNvPr>
          <p:cNvSpPr>
            <a:spLocks noGrp="1"/>
          </p:cNvSpPr>
          <p:nvPr>
            <p:ph type="title"/>
          </p:nvPr>
        </p:nvSpPr>
        <p:spPr/>
        <p:txBody>
          <a:bodyPr>
            <a:normAutofit/>
          </a:bodyPr>
          <a:lstStyle/>
          <a:p>
            <a:r>
              <a:rPr lang="en-US" dirty="0"/>
              <a:t>  </a:t>
            </a:r>
            <a:endParaRPr lang="en-IN" dirty="0"/>
          </a:p>
        </p:txBody>
      </p:sp>
      <p:sp>
        <p:nvSpPr>
          <p:cNvPr id="3" name="Content Placeholder 2">
            <a:extLst>
              <a:ext uri="{FF2B5EF4-FFF2-40B4-BE49-F238E27FC236}">
                <a16:creationId xmlns:a16="http://schemas.microsoft.com/office/drawing/2014/main" id="{4CFCFCC4-369E-9067-98E1-C888F10044F8}"/>
              </a:ext>
            </a:extLst>
          </p:cNvPr>
          <p:cNvSpPr>
            <a:spLocks noGrp="1"/>
          </p:cNvSpPr>
          <p:nvPr>
            <p:ph idx="1"/>
          </p:nvPr>
        </p:nvSpPr>
        <p:spPr>
          <a:xfrm>
            <a:off x="1" y="126609"/>
            <a:ext cx="12192000" cy="6050354"/>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Now suppose, the data points are </a:t>
            </a:r>
            <a:r>
              <a:rPr lang="en-US" sz="2400" b="1" dirty="0">
                <a:latin typeface="Times New Roman" panose="02020603050405020304" pitchFamily="18" charset="0"/>
                <a:cs typeface="Times New Roman" panose="02020603050405020304" pitchFamily="18" charset="0"/>
              </a:rPr>
              <a:t>not linearly separable</a:t>
            </a:r>
            <a:r>
              <a:rPr lang="en-US" sz="2400" dirty="0">
                <a:latin typeface="Times New Roman" panose="02020603050405020304" pitchFamily="18" charset="0"/>
                <a:cs typeface="Times New Roman" panose="02020603050405020304" pitchFamily="18" charset="0"/>
              </a:rPr>
              <a:t> (i.e., they cannot be divided into two groups by a straight hyperplane in the given feature space), in that case, we will use a </a:t>
            </a:r>
            <a:r>
              <a:rPr lang="en-US" sz="2400" b="1" dirty="0">
                <a:latin typeface="Times New Roman" panose="02020603050405020304" pitchFamily="18" charset="0"/>
                <a:cs typeface="Times New Roman" panose="02020603050405020304" pitchFamily="18" charset="0"/>
              </a:rPr>
              <a:t>kernel</a:t>
            </a:r>
            <a:r>
              <a:rPr lang="en-US" sz="2400" dirty="0">
                <a:latin typeface="Times New Roman" panose="02020603050405020304" pitchFamily="18" charset="0"/>
                <a:cs typeface="Times New Roman" panose="02020603050405020304" pitchFamily="18" charset="0"/>
              </a:rPr>
              <a:t> in Support Vector Machines (SVM).</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67C81B-AFE9-1413-1431-69ACCF273740}"/>
              </a:ext>
            </a:extLst>
          </p:cNvPr>
          <p:cNvPicPr>
            <a:picLocks noChangeAspect="1"/>
          </p:cNvPicPr>
          <p:nvPr/>
        </p:nvPicPr>
        <p:blipFill>
          <a:blip r:embed="rId2"/>
          <a:stretch>
            <a:fillRect/>
          </a:stretch>
        </p:blipFill>
        <p:spPr>
          <a:xfrm>
            <a:off x="0" y="1421801"/>
            <a:ext cx="7596554" cy="5182374"/>
          </a:xfrm>
          <a:prstGeom prst="rect">
            <a:avLst/>
          </a:prstGeom>
        </p:spPr>
      </p:pic>
    </p:spTree>
    <p:extLst>
      <p:ext uri="{BB962C8B-B14F-4D97-AF65-F5344CB8AC3E}">
        <p14:creationId xmlns:p14="http://schemas.microsoft.com/office/powerpoint/2010/main" val="19689795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266E-2198-0572-1BC8-EDFE450874B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53A053-3DAB-BED5-E498-6D15EE34646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DB73D94-1A0D-8289-C460-7BD277433D8B}"/>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3245231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95760-FC01-AD26-814C-1A9F618E05E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F504B42-BB33-A023-E218-7D66FB4FB11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0DBE58D-5FB2-665E-EDF0-37A9147DEB9D}"/>
              </a:ext>
            </a:extLst>
          </p:cNvPr>
          <p:cNvPicPr>
            <a:picLocks noChangeAspect="1"/>
          </p:cNvPicPr>
          <p:nvPr/>
        </p:nvPicPr>
        <p:blipFill>
          <a:blip r:embed="rId2"/>
          <a:stretch>
            <a:fillRect/>
          </a:stretch>
        </p:blipFill>
        <p:spPr>
          <a:xfrm>
            <a:off x="582637" y="218050"/>
            <a:ext cx="10362028" cy="6506390"/>
          </a:xfrm>
          <a:prstGeom prst="rect">
            <a:avLst/>
          </a:prstGeom>
        </p:spPr>
      </p:pic>
    </p:spTree>
    <p:extLst>
      <p:ext uri="{BB962C8B-B14F-4D97-AF65-F5344CB8AC3E}">
        <p14:creationId xmlns:p14="http://schemas.microsoft.com/office/powerpoint/2010/main" val="691292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42BF-DCF6-6C6F-00C3-B15646A82FE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96F5D7-9616-048C-2D76-E478C6403B46}"/>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2377006A-D083-190D-9768-B265FDB8DD42}"/>
              </a:ext>
            </a:extLst>
          </p:cNvPr>
          <p:cNvPicPr>
            <a:picLocks noChangeAspect="1"/>
          </p:cNvPicPr>
          <p:nvPr/>
        </p:nvPicPr>
        <p:blipFill>
          <a:blip r:embed="rId2"/>
          <a:stretch>
            <a:fillRect/>
          </a:stretch>
        </p:blipFill>
        <p:spPr>
          <a:xfrm>
            <a:off x="0" y="681038"/>
            <a:ext cx="12191999" cy="5547548"/>
          </a:xfrm>
          <a:prstGeom prst="rect">
            <a:avLst/>
          </a:prstGeom>
        </p:spPr>
      </p:pic>
      <p:sp>
        <p:nvSpPr>
          <p:cNvPr id="9" name="TextBox 8">
            <a:extLst>
              <a:ext uri="{FF2B5EF4-FFF2-40B4-BE49-F238E27FC236}">
                <a16:creationId xmlns:a16="http://schemas.microsoft.com/office/drawing/2014/main" id="{1CB0C242-10CC-DE74-A770-664048E45857}"/>
              </a:ext>
            </a:extLst>
          </p:cNvPr>
          <p:cNvSpPr txBox="1"/>
          <p:nvPr/>
        </p:nvSpPr>
        <p:spPr>
          <a:xfrm>
            <a:off x="0" y="134292"/>
            <a:ext cx="6098344"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1. K-Means Clustering</a:t>
            </a:r>
          </a:p>
        </p:txBody>
      </p:sp>
    </p:spTree>
    <p:extLst>
      <p:ext uri="{BB962C8B-B14F-4D97-AF65-F5344CB8AC3E}">
        <p14:creationId xmlns:p14="http://schemas.microsoft.com/office/powerpoint/2010/main" val="1195448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566C-71A0-8B1F-5CC0-FDD0AC0682F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D74264D-CF99-F58A-69D7-46D69F3B1FA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6D981A3-91E1-8D29-30EE-F795B560D61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180367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41C2-1128-AEF5-73A9-AB33D33B7F1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5B87AF-FE5C-EAE2-0CE0-501BA3896A6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F913DBE-DEDA-C2E0-D3EA-B98E23AD085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0770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TotalTime>
  <Words>1693</Words>
  <Application>Microsoft Office PowerPoint</Application>
  <PresentationFormat>Widescreen</PresentationFormat>
  <Paragraphs>367</Paragraphs>
  <Slides>149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149</vt:i4>
      </vt:variant>
    </vt:vector>
  </HeadingPairs>
  <TitlesOfParts>
    <vt:vector size="154" baseType="lpstr">
      <vt:lpstr>Arial</vt:lpstr>
      <vt:lpstr>Calibri</vt:lpstr>
      <vt:lpstr>Calibri Light</vt:lpstr>
      <vt:lpstr>Times New Roman</vt:lpstr>
      <vt:lpstr>Office Theme</vt:lpstr>
      <vt:lpstr>Machine Learning</vt:lpstr>
      <vt:lpstr>Introduction to Machine Learning  </vt:lpstr>
      <vt:lpstr> </vt:lpstr>
      <vt:lpstr> </vt:lpstr>
      <vt:lpstr>                            AI vs ML vs DL</vt:lpstr>
      <vt:lpstr> </vt:lpstr>
      <vt:lpstr>Difference between AI and ML:-</vt:lpstr>
      <vt:lpstr>Applications of Machine Learning:-</vt:lpstr>
      <vt:lpstr> </vt:lpstr>
      <vt:lpstr> </vt:lpstr>
      <vt:lpstr> </vt:lpstr>
      <vt:lpstr> </vt:lpstr>
      <vt:lpstr>Supervised Learning:-</vt:lpstr>
      <vt:lpstr> </vt:lpstr>
      <vt:lpstr> </vt:lpstr>
      <vt:lpstr> </vt:lpstr>
      <vt:lpstr> </vt:lpstr>
      <vt:lpstr> </vt:lpstr>
      <vt:lpstr> </vt:lpstr>
      <vt:lpstr> </vt:lpstr>
      <vt:lpstr> </vt:lpstr>
      <vt:lpstr> </vt:lpstr>
      <vt:lpstr> </vt:lpstr>
      <vt:lpstr> </vt:lpstr>
      <vt:lpstr> </vt:lpstr>
      <vt:lpstr> </vt:lpstr>
      <vt:lpstr> </vt:lpstr>
      <vt:lpstr> </vt:lpstr>
      <vt:lpstr>Supervised Algorithms (Regression):-</vt:lpstr>
      <vt:lpstr> </vt:lpstr>
      <vt:lpstr> </vt:lpstr>
      <vt:lpstr> </vt:lpstr>
      <vt:lpstr> </vt:lpstr>
      <vt:lpstr> </vt:lpstr>
      <vt:lpstr>Another method to solve Linear Regression:-</vt:lpstr>
      <vt:lpstr> </vt:lpstr>
      <vt:lpstr> </vt:lpstr>
      <vt:lpstr> </vt:lpstr>
      <vt:lpstr> </vt:lpstr>
      <vt:lpstr> </vt:lpstr>
      <vt:lpstr> </vt:lpstr>
      <vt:lpstr>  </vt:lpstr>
      <vt:lpstr> </vt:lpstr>
      <vt:lpstr> </vt:lpstr>
      <vt:lpstr>Another method to solve Multiple Linear Regression:-</vt:lpstr>
      <vt:lpstr> Now, coming to the question:-</vt:lpstr>
      <vt:lpstr> </vt:lpstr>
      <vt:lpstr> </vt:lpstr>
      <vt:lpstr> </vt:lpstr>
      <vt:lpstr> </vt:lpstr>
      <vt:lpstr> </vt:lpstr>
      <vt:lpstr> </vt:lpstr>
      <vt:lpstr> </vt:lpstr>
      <vt:lpstr> </vt:lpstr>
      <vt:lpstr>1. Decision Tree-</vt:lpstr>
      <vt:lpstr> </vt:lpstr>
      <vt:lpstr>2. Random Forest-</vt:lpstr>
      <vt:lpstr> </vt:lpstr>
      <vt:lpstr> </vt:lpstr>
      <vt:lpstr> </vt:lpstr>
      <vt:lpstr>KNN (Numerical Example):-</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Connection of Bayes' Theorem with Naive Bayes' Classifier </vt:lpstr>
      <vt:lpstr> </vt:lpstr>
      <vt:lpstr> </vt:lpstr>
      <vt:lpstr> </vt:lpstr>
      <vt:lpstr> </vt:lpstr>
      <vt:lpstr>6. SVM or (SVC) Support Vector Classification</vt:lpstr>
      <vt:lpstr> </vt:lpstr>
      <vt:lpstr>Here, we will focus on Support Vector Classification (SVM/SVC).</vt:lpstr>
      <vt:lpstr> </vt:lpstr>
      <vt:lpstr>  </vt:lpstr>
      <vt:lpstr> </vt:lpstr>
      <vt:lpstr> </vt:lpstr>
      <vt:lpstr> </vt:lpstr>
      <vt:lpstr> </vt:lpstr>
      <vt:lpstr> </vt:lpstr>
      <vt:lpstr>2.  Association</vt:lpstr>
      <vt:lpstr> </vt:lpstr>
      <vt:lpstr> </vt:lpstr>
      <vt:lpstr> </vt:lpstr>
      <vt:lpstr> </vt:lpstr>
      <vt:lpstr> </vt:lpstr>
      <vt:lpstr> </vt:lpstr>
      <vt:lpstr> </vt:lpstr>
      <vt:lpstr> </vt:lpstr>
      <vt:lpstr> </vt:lpstr>
      <vt:lpstr> </vt:lpstr>
      <vt:lpstr> </vt:lpstr>
      <vt:lpstr>When to use supervised and unsupervised (real life scenario):-</vt:lpstr>
      <vt:lpstr> </vt:lpstr>
      <vt:lpstr> </vt:lpstr>
      <vt:lpstr> </vt:lpstr>
      <vt:lpstr>For aims:-  Predict the house price based on the given features.  Generate an equation that can be used to predict the house price.  </vt:lpstr>
      <vt:lpstr> </vt:lpstr>
      <vt:lpstr>Let’s use Linear Regression:-</vt:lpstr>
      <vt:lpstr> </vt:lpstr>
      <vt:lpstr> </vt:lpstr>
      <vt:lpstr> </vt:lpstr>
      <vt:lpstr> </vt:lpstr>
      <vt:lpstr> </vt:lpstr>
      <vt:lpstr> </vt:lpstr>
      <vt:lpstr>Output:-</vt:lpstr>
      <vt:lpstr>Let’s use Polynomial Regression:-</vt:lpstr>
      <vt:lpstr>Output:-</vt:lpstr>
      <vt:lpstr> </vt:lpstr>
      <vt:lpstr> </vt:lpstr>
      <vt:lpstr> </vt:lpstr>
      <vt:lpstr>For aim:-  Decide whether a person should buy the house based on the given 13 features.  </vt:lpstr>
      <vt:lpstr> </vt:lpstr>
      <vt:lpstr> </vt:lpstr>
      <vt:lpstr> </vt:lpstr>
      <vt:lpstr> </vt:lpstr>
      <vt:lpstr> </vt:lpstr>
      <vt:lpstr> </vt:lpstr>
      <vt:lpstr>Let’s see another dataset:-</vt:lpstr>
      <vt:lpstr> </vt:lpstr>
      <vt:lpstr> </vt:lpstr>
      <vt:lpstr>Suppose, our aim is to classify countries into two groups.</vt:lpstr>
      <vt:lpstr> </vt:lpstr>
      <vt:lpstr> </vt:lpstr>
      <vt:lpstr> </vt:lpstr>
      <vt:lpstr> </vt:lpstr>
      <vt:lpstr> </vt:lpstr>
      <vt:lpstr>Applications of Machine Learning Algorithms</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Pratiksha Panda</dc:creator>
  <cp:lastModifiedBy>Pratiksha Panda</cp:lastModifiedBy>
  <cp:revision>40</cp:revision>
  <dcterms:created xsi:type="dcterms:W3CDTF">2024-12-09T13:56:55Z</dcterms:created>
  <dcterms:modified xsi:type="dcterms:W3CDTF">2025-01-02T16:21:16Z</dcterms:modified>
</cp:coreProperties>
</file>